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80" r:id="rId2"/>
    <p:sldId id="279" r:id="rId3"/>
    <p:sldId id="285" r:id="rId4"/>
    <p:sldId id="286" r:id="rId5"/>
    <p:sldId id="282" r:id="rId6"/>
    <p:sldId id="288" r:id="rId7"/>
    <p:sldId id="283" r:id="rId8"/>
    <p:sldId id="281" r:id="rId9"/>
    <p:sldId id="284" r:id="rId10"/>
    <p:sldId id="289" r:id="rId11"/>
    <p:sldId id="291" r:id="rId12"/>
    <p:sldId id="290" r:id="rId13"/>
    <p:sldId id="265" r:id="rId14"/>
    <p:sldId id="270" r:id="rId15"/>
    <p:sldId id="266" r:id="rId16"/>
    <p:sldId id="269" r:id="rId17"/>
    <p:sldId id="267" r:id="rId18"/>
    <p:sldId id="26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978"/>
    <p:restoredTop sz="96327"/>
  </p:normalViewPr>
  <p:slideViewPr>
    <p:cSldViewPr snapToGrid="0" snapToObjects="1">
      <p:cViewPr varScale="1">
        <p:scale>
          <a:sx n="123" d="100"/>
          <a:sy n="123" d="100"/>
        </p:scale>
        <p:origin x="22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10.png>
</file>

<file path=ppt/media/image11.gif>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907624-93F3-2545-8396-0E9EA7B674B3}" type="datetimeFigureOut">
              <a:rPr lang="en-US" smtClean="0"/>
              <a:t>1/24/23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D9DC69-9E6B-334A-A260-4F205CC6B016}" type="slidenum">
              <a:rPr lang="en-US" smtClean="0"/>
              <a:t>‹#›</a:t>
            </a:fld>
            <a:endParaRPr lang="en-US"/>
          </a:p>
        </p:txBody>
      </p:sp>
    </p:spTree>
    <p:extLst>
      <p:ext uri="{BB962C8B-B14F-4D97-AF65-F5344CB8AC3E}">
        <p14:creationId xmlns:p14="http://schemas.microsoft.com/office/powerpoint/2010/main" val="2621030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p:cNvSpPr>
            <a:spLocks noGrp="1" noRot="1" noChangeAspect="1"/>
          </p:cNvSpPr>
          <p:nvPr>
            <p:ph type="sldImg"/>
          </p:nvPr>
        </p:nvSpPr>
        <p:spPr bwMode="auto">
          <a:noFill/>
          <a:ln>
            <a:solidFill>
              <a:srgbClr val="000000"/>
            </a:solidFill>
            <a:miter lim="800000"/>
            <a:headEnd/>
            <a:tailEnd/>
          </a:ln>
        </p:spPr>
      </p:sp>
      <p:sp>
        <p:nvSpPr>
          <p:cNvPr id="17411" name="Notes Placeholder 2"/>
          <p:cNvSpPr>
            <a:spLocks noGrp="1"/>
          </p:cNvSpPr>
          <p:nvPr>
            <p:ph type="body" idx="1"/>
          </p:nvPr>
        </p:nvSpPr>
        <p:spPr bwMode="auto">
          <a:noFill/>
        </p:spPr>
        <p:txBody>
          <a:bodyPr/>
          <a:lstStyle/>
          <a:p>
            <a:endParaRPr lang="en-US" dirty="0">
              <a:ea typeface="ＭＳ Ｐゴシック" charset="-128"/>
              <a:cs typeface="ＭＳ Ｐゴシック" charset="-128"/>
            </a:endParaRPr>
          </a:p>
        </p:txBody>
      </p:sp>
      <p:sp>
        <p:nvSpPr>
          <p:cNvPr id="17412" name="Slide Number Placeholder 3"/>
          <p:cNvSpPr>
            <a:spLocks noGrp="1"/>
          </p:cNvSpPr>
          <p:nvPr>
            <p:ph type="sldNum" sz="quarter" idx="5"/>
          </p:nvPr>
        </p:nvSpPr>
        <p:spPr bwMode="auto">
          <a:noFill/>
          <a:ln>
            <a:miter lim="800000"/>
            <a:headEnd/>
            <a:tailEnd/>
          </a:ln>
        </p:spPr>
        <p:txBody>
          <a:bodyPr/>
          <a:lstStyle/>
          <a:p>
            <a:fld id="{F2DC69FE-82EB-ED4A-895C-6DF3FE534FB7}"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3859497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p:cNvSpPr>
            <a:spLocks noGrp="1" noRot="1" noChangeAspect="1"/>
          </p:cNvSpPr>
          <p:nvPr>
            <p:ph type="sldImg"/>
          </p:nvPr>
        </p:nvSpPr>
        <p:spPr bwMode="auto">
          <a:noFill/>
          <a:ln>
            <a:solidFill>
              <a:srgbClr val="000000"/>
            </a:solidFill>
            <a:miter lim="800000"/>
            <a:headEnd/>
            <a:tailEnd/>
          </a:ln>
        </p:spPr>
      </p:sp>
      <p:sp>
        <p:nvSpPr>
          <p:cNvPr id="17411" name="Notes Placeholder 2"/>
          <p:cNvSpPr>
            <a:spLocks noGrp="1"/>
          </p:cNvSpPr>
          <p:nvPr>
            <p:ph type="body" idx="1"/>
          </p:nvPr>
        </p:nvSpPr>
        <p:spPr bwMode="auto">
          <a:noFill/>
        </p:spPr>
        <p:txBody>
          <a:bodyPr/>
          <a:lstStyle/>
          <a:p>
            <a:endParaRPr lang="en-US" dirty="0">
              <a:ea typeface="ＭＳ Ｐゴシック" charset="-128"/>
              <a:cs typeface="ＭＳ Ｐゴシック" charset="-128"/>
            </a:endParaRPr>
          </a:p>
        </p:txBody>
      </p:sp>
      <p:sp>
        <p:nvSpPr>
          <p:cNvPr id="17412" name="Slide Number Placeholder 3"/>
          <p:cNvSpPr>
            <a:spLocks noGrp="1"/>
          </p:cNvSpPr>
          <p:nvPr>
            <p:ph type="sldNum" sz="quarter" idx="5"/>
          </p:nvPr>
        </p:nvSpPr>
        <p:spPr bwMode="auto">
          <a:noFill/>
          <a:ln>
            <a:miter lim="800000"/>
            <a:headEnd/>
            <a:tailEnd/>
          </a:ln>
        </p:spPr>
        <p:txBody>
          <a:bodyPr/>
          <a:lstStyle/>
          <a:p>
            <a:fld id="{F2DC69FE-82EB-ED4A-895C-6DF3FE534FB7}"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9174137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FFE5D-F2AC-712B-2569-7F55FB08E67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8644B1-EAAB-8F34-3BDD-CA5C17DB1D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BEE2BF2-46A9-3930-5A39-91B0E903A0C2}"/>
              </a:ext>
            </a:extLst>
          </p:cNvPr>
          <p:cNvSpPr>
            <a:spLocks noGrp="1"/>
          </p:cNvSpPr>
          <p:nvPr>
            <p:ph type="dt" sz="half" idx="10"/>
          </p:nvPr>
        </p:nvSpPr>
        <p:spPr/>
        <p:txBody>
          <a:bodyPr/>
          <a:lstStyle/>
          <a:p>
            <a:fld id="{DC53B2CE-FCF9-C541-A7EF-29BDD648AC51}" type="datetimeFigureOut">
              <a:rPr lang="en-US" smtClean="0"/>
              <a:t>1/24/23</a:t>
            </a:fld>
            <a:endParaRPr lang="en-US"/>
          </a:p>
        </p:txBody>
      </p:sp>
      <p:sp>
        <p:nvSpPr>
          <p:cNvPr id="5" name="Footer Placeholder 4">
            <a:extLst>
              <a:ext uri="{FF2B5EF4-FFF2-40B4-BE49-F238E27FC236}">
                <a16:creationId xmlns:a16="http://schemas.microsoft.com/office/drawing/2014/main" id="{2E450876-17A4-E083-1613-1F858DABCE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E713A7-AF49-2F15-0E86-4DEB84BCC3CC}"/>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3938344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7EDBA-3B4E-1C14-4E91-4AD77DB79E3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4FA9DF-866F-D8FE-5043-6E7FFE2068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67F521-BD20-B6BC-5003-0AC9458C72C7}"/>
              </a:ext>
            </a:extLst>
          </p:cNvPr>
          <p:cNvSpPr>
            <a:spLocks noGrp="1"/>
          </p:cNvSpPr>
          <p:nvPr>
            <p:ph type="dt" sz="half" idx="10"/>
          </p:nvPr>
        </p:nvSpPr>
        <p:spPr/>
        <p:txBody>
          <a:bodyPr/>
          <a:lstStyle/>
          <a:p>
            <a:fld id="{DC53B2CE-FCF9-C541-A7EF-29BDD648AC51}" type="datetimeFigureOut">
              <a:rPr lang="en-US" smtClean="0"/>
              <a:t>1/24/23</a:t>
            </a:fld>
            <a:endParaRPr lang="en-US"/>
          </a:p>
        </p:txBody>
      </p:sp>
      <p:sp>
        <p:nvSpPr>
          <p:cNvPr id="5" name="Footer Placeholder 4">
            <a:extLst>
              <a:ext uri="{FF2B5EF4-FFF2-40B4-BE49-F238E27FC236}">
                <a16:creationId xmlns:a16="http://schemas.microsoft.com/office/drawing/2014/main" id="{89C4474D-292E-6C95-1D64-FCA7155504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B43DC1-B839-0EB0-4172-19B3F536CEFE}"/>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861842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18B39-FEFF-C337-C10E-1098832EBA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5FFCCD3-D753-68D7-DE4A-B2F58A12D6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3D39A6-FABA-3E46-3D61-31E342605C49}"/>
              </a:ext>
            </a:extLst>
          </p:cNvPr>
          <p:cNvSpPr>
            <a:spLocks noGrp="1"/>
          </p:cNvSpPr>
          <p:nvPr>
            <p:ph type="dt" sz="half" idx="10"/>
          </p:nvPr>
        </p:nvSpPr>
        <p:spPr/>
        <p:txBody>
          <a:bodyPr/>
          <a:lstStyle/>
          <a:p>
            <a:fld id="{DC53B2CE-FCF9-C541-A7EF-29BDD648AC51}" type="datetimeFigureOut">
              <a:rPr lang="en-US" smtClean="0"/>
              <a:t>1/24/23</a:t>
            </a:fld>
            <a:endParaRPr lang="en-US"/>
          </a:p>
        </p:txBody>
      </p:sp>
      <p:sp>
        <p:nvSpPr>
          <p:cNvPr id="5" name="Footer Placeholder 4">
            <a:extLst>
              <a:ext uri="{FF2B5EF4-FFF2-40B4-BE49-F238E27FC236}">
                <a16:creationId xmlns:a16="http://schemas.microsoft.com/office/drawing/2014/main" id="{E0040F8A-9721-3B7E-D9DF-9464C3F2BF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17C7A0-9BC6-F478-8FED-0BF793FD3814}"/>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2506432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E5927-4E0E-1799-B6CD-48B2284669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15A7E6-C774-E831-C534-A3F848F4CE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2B0FF0-3908-5760-E702-614CF7D8889B}"/>
              </a:ext>
            </a:extLst>
          </p:cNvPr>
          <p:cNvSpPr>
            <a:spLocks noGrp="1"/>
          </p:cNvSpPr>
          <p:nvPr>
            <p:ph type="dt" sz="half" idx="10"/>
          </p:nvPr>
        </p:nvSpPr>
        <p:spPr/>
        <p:txBody>
          <a:bodyPr/>
          <a:lstStyle/>
          <a:p>
            <a:fld id="{DC53B2CE-FCF9-C541-A7EF-29BDD648AC51}" type="datetimeFigureOut">
              <a:rPr lang="en-US" smtClean="0"/>
              <a:t>1/24/23</a:t>
            </a:fld>
            <a:endParaRPr lang="en-US"/>
          </a:p>
        </p:txBody>
      </p:sp>
      <p:sp>
        <p:nvSpPr>
          <p:cNvPr id="5" name="Footer Placeholder 4">
            <a:extLst>
              <a:ext uri="{FF2B5EF4-FFF2-40B4-BE49-F238E27FC236}">
                <a16:creationId xmlns:a16="http://schemas.microsoft.com/office/drawing/2014/main" id="{907D348C-0671-5B1C-5F4F-0818A3068B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5F5178-635A-AEE0-B054-403EC17512F7}"/>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241508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20018-C07A-EDCA-E510-9CDFFB26DE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0366E9-4E1E-0424-FA4B-B2093E7F0F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F8E873-95D7-C3C1-36B7-650EF90DD296}"/>
              </a:ext>
            </a:extLst>
          </p:cNvPr>
          <p:cNvSpPr>
            <a:spLocks noGrp="1"/>
          </p:cNvSpPr>
          <p:nvPr>
            <p:ph type="dt" sz="half" idx="10"/>
          </p:nvPr>
        </p:nvSpPr>
        <p:spPr/>
        <p:txBody>
          <a:bodyPr/>
          <a:lstStyle/>
          <a:p>
            <a:fld id="{DC53B2CE-FCF9-C541-A7EF-29BDD648AC51}" type="datetimeFigureOut">
              <a:rPr lang="en-US" smtClean="0"/>
              <a:t>1/24/23</a:t>
            </a:fld>
            <a:endParaRPr lang="en-US"/>
          </a:p>
        </p:txBody>
      </p:sp>
      <p:sp>
        <p:nvSpPr>
          <p:cNvPr id="5" name="Footer Placeholder 4">
            <a:extLst>
              <a:ext uri="{FF2B5EF4-FFF2-40B4-BE49-F238E27FC236}">
                <a16:creationId xmlns:a16="http://schemas.microsoft.com/office/drawing/2014/main" id="{18B1184D-8720-9389-8D30-8BBEFAF20C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F0D66-6274-7979-323B-94B61C4A7016}"/>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0756602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4E5BF-8E15-A994-E998-AD24C19CD8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D18386-8E73-C19E-BA60-1D95F12E4A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9AA562-A42B-EC59-C1AA-E00DEAA109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068428-7639-BA05-7772-270D949D8136}"/>
              </a:ext>
            </a:extLst>
          </p:cNvPr>
          <p:cNvSpPr>
            <a:spLocks noGrp="1"/>
          </p:cNvSpPr>
          <p:nvPr>
            <p:ph type="dt" sz="half" idx="10"/>
          </p:nvPr>
        </p:nvSpPr>
        <p:spPr/>
        <p:txBody>
          <a:bodyPr/>
          <a:lstStyle/>
          <a:p>
            <a:fld id="{DC53B2CE-FCF9-C541-A7EF-29BDD648AC51}" type="datetimeFigureOut">
              <a:rPr lang="en-US" smtClean="0"/>
              <a:t>1/24/23</a:t>
            </a:fld>
            <a:endParaRPr lang="en-US"/>
          </a:p>
        </p:txBody>
      </p:sp>
      <p:sp>
        <p:nvSpPr>
          <p:cNvPr id="6" name="Footer Placeholder 5">
            <a:extLst>
              <a:ext uri="{FF2B5EF4-FFF2-40B4-BE49-F238E27FC236}">
                <a16:creationId xmlns:a16="http://schemas.microsoft.com/office/drawing/2014/main" id="{610C838A-3CC1-3753-834D-6554CA1830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8C3A7F-89C9-E687-514E-549838D9BFDF}"/>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0783585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66E29-B6B9-0C78-7849-375BAB1ED03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9DCE7F0-DD0F-7E9F-D2EA-53F8304C5B8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81F8A3-AC56-A5B6-679C-50D0E31AC8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6E29600-DA9B-1791-A65C-6FA0D7C8F0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3FB0DD-C031-72A9-7ABD-5E43309529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719209-C4F2-994F-42A5-8EE02B9DFCD5}"/>
              </a:ext>
            </a:extLst>
          </p:cNvPr>
          <p:cNvSpPr>
            <a:spLocks noGrp="1"/>
          </p:cNvSpPr>
          <p:nvPr>
            <p:ph type="dt" sz="half" idx="10"/>
          </p:nvPr>
        </p:nvSpPr>
        <p:spPr/>
        <p:txBody>
          <a:bodyPr/>
          <a:lstStyle/>
          <a:p>
            <a:fld id="{DC53B2CE-FCF9-C541-A7EF-29BDD648AC51}" type="datetimeFigureOut">
              <a:rPr lang="en-US" smtClean="0"/>
              <a:t>1/24/23</a:t>
            </a:fld>
            <a:endParaRPr lang="en-US"/>
          </a:p>
        </p:txBody>
      </p:sp>
      <p:sp>
        <p:nvSpPr>
          <p:cNvPr id="8" name="Footer Placeholder 7">
            <a:extLst>
              <a:ext uri="{FF2B5EF4-FFF2-40B4-BE49-F238E27FC236}">
                <a16:creationId xmlns:a16="http://schemas.microsoft.com/office/drawing/2014/main" id="{1C2D814B-7E15-5B55-EDD5-72C31983E2F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214D32-F44C-B933-8009-E89F2ECA8B8F}"/>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336630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4199-232A-C2A6-3994-C04707AE53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0A11D7-0B5F-D839-C646-E0441A580363}"/>
              </a:ext>
            </a:extLst>
          </p:cNvPr>
          <p:cNvSpPr>
            <a:spLocks noGrp="1"/>
          </p:cNvSpPr>
          <p:nvPr>
            <p:ph type="dt" sz="half" idx="10"/>
          </p:nvPr>
        </p:nvSpPr>
        <p:spPr/>
        <p:txBody>
          <a:bodyPr/>
          <a:lstStyle/>
          <a:p>
            <a:fld id="{DC53B2CE-FCF9-C541-A7EF-29BDD648AC51}" type="datetimeFigureOut">
              <a:rPr lang="en-US" smtClean="0"/>
              <a:t>1/24/23</a:t>
            </a:fld>
            <a:endParaRPr lang="en-US"/>
          </a:p>
        </p:txBody>
      </p:sp>
      <p:sp>
        <p:nvSpPr>
          <p:cNvPr id="4" name="Footer Placeholder 3">
            <a:extLst>
              <a:ext uri="{FF2B5EF4-FFF2-40B4-BE49-F238E27FC236}">
                <a16:creationId xmlns:a16="http://schemas.microsoft.com/office/drawing/2014/main" id="{A23AB43A-873A-0486-5CA6-893B3F3239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CE1309-35AD-DDAC-8443-BD115E5F91EB}"/>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3457245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F5EA46-A110-FF81-D6E4-9BFFD4211FEE}"/>
              </a:ext>
            </a:extLst>
          </p:cNvPr>
          <p:cNvSpPr>
            <a:spLocks noGrp="1"/>
          </p:cNvSpPr>
          <p:nvPr>
            <p:ph type="dt" sz="half" idx="10"/>
          </p:nvPr>
        </p:nvSpPr>
        <p:spPr/>
        <p:txBody>
          <a:bodyPr/>
          <a:lstStyle/>
          <a:p>
            <a:fld id="{DC53B2CE-FCF9-C541-A7EF-29BDD648AC51}" type="datetimeFigureOut">
              <a:rPr lang="en-US" smtClean="0"/>
              <a:t>1/24/23</a:t>
            </a:fld>
            <a:endParaRPr lang="en-US"/>
          </a:p>
        </p:txBody>
      </p:sp>
      <p:sp>
        <p:nvSpPr>
          <p:cNvPr id="3" name="Footer Placeholder 2">
            <a:extLst>
              <a:ext uri="{FF2B5EF4-FFF2-40B4-BE49-F238E27FC236}">
                <a16:creationId xmlns:a16="http://schemas.microsoft.com/office/drawing/2014/main" id="{7DF12B6F-6B1B-DF8B-D552-8E3EE4C9E79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1B38803-F65F-5C3D-34C6-FE82646CEAAE}"/>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922346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33FB1-4EE9-5539-FF47-3E83BB8FF5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47F864-1D13-9759-6B14-DF074E1116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A9E5FB-611E-02E6-E891-32A928E261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75848F-4D24-3337-E579-F9510EC23157}"/>
              </a:ext>
            </a:extLst>
          </p:cNvPr>
          <p:cNvSpPr>
            <a:spLocks noGrp="1"/>
          </p:cNvSpPr>
          <p:nvPr>
            <p:ph type="dt" sz="half" idx="10"/>
          </p:nvPr>
        </p:nvSpPr>
        <p:spPr/>
        <p:txBody>
          <a:bodyPr/>
          <a:lstStyle/>
          <a:p>
            <a:fld id="{DC53B2CE-FCF9-C541-A7EF-29BDD648AC51}" type="datetimeFigureOut">
              <a:rPr lang="en-US" smtClean="0"/>
              <a:t>1/24/23</a:t>
            </a:fld>
            <a:endParaRPr lang="en-US"/>
          </a:p>
        </p:txBody>
      </p:sp>
      <p:sp>
        <p:nvSpPr>
          <p:cNvPr id="6" name="Footer Placeholder 5">
            <a:extLst>
              <a:ext uri="{FF2B5EF4-FFF2-40B4-BE49-F238E27FC236}">
                <a16:creationId xmlns:a16="http://schemas.microsoft.com/office/drawing/2014/main" id="{91E68842-8B26-889E-DF32-B7804FC096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F24C66-40A7-0176-1E04-57DD93976854}"/>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4867899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9C092-9C62-D792-7A9B-377A9B1427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1179D36-54CD-C33F-E32D-17C7BE201F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73D5049-D4FD-7802-27E9-7C96449FCA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9275F4-D400-DDE3-1CA3-06789E1C59E7}"/>
              </a:ext>
            </a:extLst>
          </p:cNvPr>
          <p:cNvSpPr>
            <a:spLocks noGrp="1"/>
          </p:cNvSpPr>
          <p:nvPr>
            <p:ph type="dt" sz="half" idx="10"/>
          </p:nvPr>
        </p:nvSpPr>
        <p:spPr/>
        <p:txBody>
          <a:bodyPr/>
          <a:lstStyle/>
          <a:p>
            <a:fld id="{DC53B2CE-FCF9-C541-A7EF-29BDD648AC51}" type="datetimeFigureOut">
              <a:rPr lang="en-US" smtClean="0"/>
              <a:t>1/24/23</a:t>
            </a:fld>
            <a:endParaRPr lang="en-US"/>
          </a:p>
        </p:txBody>
      </p:sp>
      <p:sp>
        <p:nvSpPr>
          <p:cNvPr id="6" name="Footer Placeholder 5">
            <a:extLst>
              <a:ext uri="{FF2B5EF4-FFF2-40B4-BE49-F238E27FC236}">
                <a16:creationId xmlns:a16="http://schemas.microsoft.com/office/drawing/2014/main" id="{02C9868C-821C-79F0-68B2-00E3AC1A11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DAB4B8-EE52-DEA5-3957-AB6161A45349}"/>
              </a:ext>
            </a:extLst>
          </p:cNvPr>
          <p:cNvSpPr>
            <a:spLocks noGrp="1"/>
          </p:cNvSpPr>
          <p:nvPr>
            <p:ph type="sldNum" sz="quarter" idx="12"/>
          </p:nvPr>
        </p:nvSpPr>
        <p:spPr/>
        <p:txBody>
          <a:bodyPr/>
          <a:lstStyle/>
          <a:p>
            <a:fld id="{CE674607-E92F-3746-8CD7-43910FA09A48}" type="slidenum">
              <a:rPr lang="en-US" smtClean="0"/>
              <a:t>‹#›</a:t>
            </a:fld>
            <a:endParaRPr lang="en-US"/>
          </a:p>
        </p:txBody>
      </p:sp>
    </p:spTree>
    <p:extLst>
      <p:ext uri="{BB962C8B-B14F-4D97-AF65-F5344CB8AC3E}">
        <p14:creationId xmlns:p14="http://schemas.microsoft.com/office/powerpoint/2010/main" val="1078563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F7C4A8-216E-475C-46A1-7E408CD319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5B99B37-34C7-838D-AED2-F8F83FC6B2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F3FFB4-604F-6456-0499-3F881FD852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53B2CE-FCF9-C541-A7EF-29BDD648AC51}" type="datetimeFigureOut">
              <a:rPr lang="en-US" smtClean="0"/>
              <a:t>1/24/23</a:t>
            </a:fld>
            <a:endParaRPr lang="en-US"/>
          </a:p>
        </p:txBody>
      </p:sp>
      <p:sp>
        <p:nvSpPr>
          <p:cNvPr id="5" name="Footer Placeholder 4">
            <a:extLst>
              <a:ext uri="{FF2B5EF4-FFF2-40B4-BE49-F238E27FC236}">
                <a16:creationId xmlns:a16="http://schemas.microsoft.com/office/drawing/2014/main" id="{6F06274E-AECB-B233-66B5-415970C74A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EEF1B6E-D218-B4E2-2900-333B34E3C6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674607-E92F-3746-8CD7-43910FA09A48}" type="slidenum">
              <a:rPr lang="en-US" smtClean="0"/>
              <a:t>‹#›</a:t>
            </a:fld>
            <a:endParaRPr lang="en-US"/>
          </a:p>
        </p:txBody>
      </p:sp>
    </p:spTree>
    <p:extLst>
      <p:ext uri="{BB962C8B-B14F-4D97-AF65-F5344CB8AC3E}">
        <p14:creationId xmlns:p14="http://schemas.microsoft.com/office/powerpoint/2010/main" val="15402341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BEBA8EAE-BF5A-486C-A8C5-ECC9F3942E4B}">
                <a14:imgProps xmlns:a14="http://schemas.microsoft.com/office/drawing/2010/main">
                  <a14:imgLayer r:embed="rId4">
                    <a14:imgEffect>
                      <a14:artisticLineDrawing/>
                    </a14:imgEffect>
                  </a14:imgLayer>
                </a14:imgProps>
              </a:ext>
              <a:ext uri="{28A0092B-C50C-407E-A947-70E740481C1C}">
                <a14:useLocalDpi xmlns:a14="http://schemas.microsoft.com/office/drawing/2010/main" val="0"/>
              </a:ext>
            </a:extLst>
          </a:blip>
          <a:srcRect l="4152" t="28402" r="4342" b="11302"/>
          <a:stretch/>
        </p:blipFill>
        <p:spPr>
          <a:xfrm>
            <a:off x="898659" y="1249066"/>
            <a:ext cx="10584556" cy="4467069"/>
          </a:xfrm>
          <a:prstGeom prst="rect">
            <a:avLst/>
          </a:prstGeom>
        </p:spPr>
      </p:pic>
      <p:sp>
        <p:nvSpPr>
          <p:cNvPr id="10" name="Title 3"/>
          <p:cNvSpPr>
            <a:spLocks noGrp="1"/>
          </p:cNvSpPr>
          <p:nvPr>
            <p:ph type="ctrTitle"/>
          </p:nvPr>
        </p:nvSpPr>
        <p:spPr>
          <a:xfrm>
            <a:off x="1079292" y="2088788"/>
            <a:ext cx="10223291" cy="1241910"/>
          </a:xfrm>
          <a:solidFill>
            <a:schemeClr val="bg1">
              <a:alpha val="80000"/>
            </a:schemeClr>
          </a:solidFill>
        </p:spPr>
        <p:txBody>
          <a:bodyPr>
            <a:normAutofit/>
          </a:bodyPr>
          <a:lstStyle/>
          <a:p>
            <a:r>
              <a:rPr lang="en-US" sz="4800" dirty="0"/>
              <a:t>soft k-means, expectation-maximization</a:t>
            </a:r>
            <a:endParaRPr lang="en-US" sz="4800" dirty="0">
              <a:ea typeface="ＭＳ Ｐゴシック" charset="-128"/>
              <a:cs typeface="ＭＳ Ｐゴシック" charset="-128"/>
            </a:endParaRPr>
          </a:p>
        </p:txBody>
      </p:sp>
      <p:sp>
        <p:nvSpPr>
          <p:cNvPr id="11" name="TextBox 10"/>
          <p:cNvSpPr txBox="1"/>
          <p:nvPr/>
        </p:nvSpPr>
        <p:spPr>
          <a:xfrm>
            <a:off x="-698500" y="787401"/>
            <a:ext cx="184666" cy="461665"/>
          </a:xfrm>
          <a:prstGeom prst="rect">
            <a:avLst/>
          </a:prstGeom>
          <a:noFill/>
        </p:spPr>
        <p:txBody>
          <a:bodyPr wrap="none" rtlCol="0">
            <a:spAutoFit/>
          </a:bodyPr>
          <a:lstStyle/>
          <a:p>
            <a:pPr fontAlgn="base">
              <a:spcBef>
                <a:spcPct val="0"/>
              </a:spcBef>
              <a:spcAft>
                <a:spcPct val="0"/>
              </a:spcAft>
            </a:pPr>
            <a:endParaRPr lang="en-US" sz="2400" dirty="0">
              <a:solidFill>
                <a:prstClr val="black"/>
              </a:solidFill>
              <a:latin typeface="Corbel"/>
              <a:ea typeface="ＭＳ Ｐゴシック" charset="-128"/>
              <a:cs typeface="ＭＳ Ｐゴシック" charset="-128"/>
            </a:endParaRPr>
          </a:p>
        </p:txBody>
      </p:sp>
      <p:sp>
        <p:nvSpPr>
          <p:cNvPr id="2" name="TextBox 1"/>
          <p:cNvSpPr txBox="1"/>
          <p:nvPr/>
        </p:nvSpPr>
        <p:spPr>
          <a:xfrm>
            <a:off x="6098571" y="3912149"/>
            <a:ext cx="184730" cy="461665"/>
          </a:xfrm>
          <a:prstGeom prst="rect">
            <a:avLst/>
          </a:prstGeom>
          <a:solidFill>
            <a:schemeClr val="bg1">
              <a:alpha val="80000"/>
            </a:schemeClr>
          </a:solidFill>
        </p:spPr>
        <p:txBody>
          <a:bodyPr wrap="none" rtlCol="0">
            <a:spAutoFit/>
          </a:bodyPr>
          <a:lstStyle/>
          <a:p>
            <a:pPr algn="ctr" fontAlgn="base">
              <a:spcBef>
                <a:spcPct val="0"/>
              </a:spcBef>
              <a:spcAft>
                <a:spcPct val="0"/>
              </a:spcAft>
            </a:pPr>
            <a:endParaRPr lang="en-US" sz="2400" dirty="0">
              <a:solidFill>
                <a:prstClr val="black"/>
              </a:solidFill>
              <a:latin typeface="Gill Sans Light"/>
              <a:ea typeface="ＭＳ Ｐゴシック" charset="-128"/>
              <a:cs typeface="Gill Sans Light"/>
            </a:endParaRPr>
          </a:p>
        </p:txBody>
      </p:sp>
      <p:pic>
        <p:nvPicPr>
          <p:cNvPr id="5" name="Picture 4"/>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541899" y="5871757"/>
            <a:ext cx="2941316" cy="591940"/>
          </a:xfrm>
          <a:prstGeom prst="rect">
            <a:avLst/>
          </a:prstGeom>
          <a:solidFill>
            <a:schemeClr val="bg1">
              <a:alpha val="80000"/>
            </a:schemeClr>
          </a:solidFill>
        </p:spPr>
      </p:pic>
    </p:spTree>
    <p:extLst>
      <p:ext uri="{BB962C8B-B14F-4D97-AF65-F5344CB8AC3E}">
        <p14:creationId xmlns:p14="http://schemas.microsoft.com/office/powerpoint/2010/main" val="201710228"/>
      </p:ext>
    </p:extLst>
  </p:cSld>
  <p:clrMapOvr>
    <a:masterClrMapping/>
  </p:clrMapOvr>
  <mc:AlternateContent xmlns:mc="http://schemas.openxmlformats.org/markup-compatibility/2006" xmlns:p14="http://schemas.microsoft.com/office/powerpoint/2010/main">
    <mc:Choice Requires="p14">
      <p:transition spd="slow" p14:dur="2000" advTm="24898"/>
    </mc:Choice>
    <mc:Fallback xmlns="" xmlns:mv="urn:schemas-microsoft-com:mac:vml">
      <p:transition spd="slow" advTm="2489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20FC42-FE15-BBA5-0422-5D43297C44D5}"/>
              </a:ext>
            </a:extLst>
          </p:cNvPr>
          <p:cNvPicPr>
            <a:picLocks noChangeAspect="1"/>
          </p:cNvPicPr>
          <p:nvPr/>
        </p:nvPicPr>
        <p:blipFill>
          <a:blip r:embed="rId2"/>
          <a:stretch>
            <a:fillRect/>
          </a:stretch>
        </p:blipFill>
        <p:spPr>
          <a:xfrm>
            <a:off x="3411659" y="5345660"/>
            <a:ext cx="3670301" cy="1512340"/>
          </a:xfrm>
          <a:prstGeom prst="rect">
            <a:avLst/>
          </a:prstGeom>
        </p:spPr>
      </p:pic>
      <p:sp>
        <p:nvSpPr>
          <p:cNvPr id="2" name="Title 1">
            <a:extLst>
              <a:ext uri="{FF2B5EF4-FFF2-40B4-BE49-F238E27FC236}">
                <a16:creationId xmlns:a16="http://schemas.microsoft.com/office/drawing/2014/main" id="{339DB34E-9CF3-FD2A-4DD8-4CBF8224BE44}"/>
              </a:ext>
            </a:extLst>
          </p:cNvPr>
          <p:cNvSpPr>
            <a:spLocks noGrp="1"/>
          </p:cNvSpPr>
          <p:nvPr>
            <p:ph type="title"/>
          </p:nvPr>
        </p:nvSpPr>
        <p:spPr>
          <a:xfrm>
            <a:off x="838200" y="80317"/>
            <a:ext cx="10515600" cy="1325563"/>
          </a:xfrm>
        </p:spPr>
        <p:txBody>
          <a:bodyPr/>
          <a:lstStyle/>
          <a:p>
            <a:r>
              <a:rPr lang="en-US" dirty="0"/>
              <a:t>k-means</a:t>
            </a:r>
          </a:p>
        </p:txBody>
      </p:sp>
      <p:sp>
        <p:nvSpPr>
          <p:cNvPr id="7" name="Rectangle 6">
            <a:extLst>
              <a:ext uri="{FF2B5EF4-FFF2-40B4-BE49-F238E27FC236}">
                <a16:creationId xmlns:a16="http://schemas.microsoft.com/office/drawing/2014/main" id="{37C02C7A-0673-1E03-B8B4-E56EC0C1D81E}"/>
              </a:ext>
            </a:extLst>
          </p:cNvPr>
          <p:cNvSpPr/>
          <p:nvPr/>
        </p:nvSpPr>
        <p:spPr>
          <a:xfrm>
            <a:off x="762737" y="1279985"/>
            <a:ext cx="7853882" cy="2677656"/>
          </a:xfrm>
          <a:prstGeom prst="rect">
            <a:avLst/>
          </a:prstGeom>
        </p:spPr>
        <p:txBody>
          <a:bodyPr wrap="square">
            <a:spAutoFit/>
          </a:bodyPr>
          <a:lstStyle/>
          <a:p>
            <a:r>
              <a:rPr lang="en-US" sz="2800" dirty="0"/>
              <a:t>If the </a:t>
            </a:r>
            <a:r>
              <a:rPr lang="en-US" sz="2800" dirty="0" err="1"/>
              <a:t>argmin</a:t>
            </a:r>
            <a:r>
              <a:rPr lang="en-US" sz="2800" dirty="0"/>
              <a:t> |x – </a:t>
            </a:r>
            <a:r>
              <a:rPr lang="en-US" sz="2800" dirty="0" err="1"/>
              <a:t>μ</a:t>
            </a:r>
            <a:r>
              <a:rPr lang="en-US" sz="2800" dirty="0"/>
              <a:t>| term displeases you, we can use weighted sums (of a function of distance) to put each point a little bit in each class </a:t>
            </a:r>
          </a:p>
          <a:p>
            <a:endParaRPr lang="en-US" sz="2800" dirty="0"/>
          </a:p>
          <a:p>
            <a:r>
              <a:rPr lang="en-US" sz="2800" dirty="0"/>
              <a:t>Assign “degree of assignment” for each point n to each class k as intermediate </a:t>
            </a:r>
            <a:r>
              <a:rPr lang="en-US" sz="2800" dirty="0" err="1"/>
              <a:t>proability</a:t>
            </a:r>
            <a:r>
              <a:rPr lang="en-US" sz="2800" dirty="0"/>
              <a:t> of class label</a:t>
            </a:r>
          </a:p>
        </p:txBody>
      </p:sp>
      <p:sp>
        <p:nvSpPr>
          <p:cNvPr id="10" name="Rectangle 9">
            <a:extLst>
              <a:ext uri="{FF2B5EF4-FFF2-40B4-BE49-F238E27FC236}">
                <a16:creationId xmlns:a16="http://schemas.microsoft.com/office/drawing/2014/main" id="{BEC7568F-F8E7-3347-F3E1-46AF731265CF}"/>
              </a:ext>
            </a:extLst>
          </p:cNvPr>
          <p:cNvSpPr/>
          <p:nvPr/>
        </p:nvSpPr>
        <p:spPr>
          <a:xfrm>
            <a:off x="8642099" y="4037692"/>
            <a:ext cx="3518717" cy="954107"/>
          </a:xfrm>
          <a:prstGeom prst="rect">
            <a:avLst/>
          </a:prstGeom>
        </p:spPr>
        <p:txBody>
          <a:bodyPr wrap="square">
            <a:spAutoFit/>
          </a:bodyPr>
          <a:lstStyle/>
          <a:p>
            <a:r>
              <a:rPr lang="en-US" sz="2800" dirty="0"/>
              <a:t>assign part of each point to each cluster</a:t>
            </a:r>
          </a:p>
        </p:txBody>
      </p:sp>
      <p:sp>
        <p:nvSpPr>
          <p:cNvPr id="11" name="Rectangle 10">
            <a:extLst>
              <a:ext uri="{FF2B5EF4-FFF2-40B4-BE49-F238E27FC236}">
                <a16:creationId xmlns:a16="http://schemas.microsoft.com/office/drawing/2014/main" id="{93836D43-DE76-2F53-5E1C-9F894502E429}"/>
              </a:ext>
            </a:extLst>
          </p:cNvPr>
          <p:cNvSpPr/>
          <p:nvPr/>
        </p:nvSpPr>
        <p:spPr>
          <a:xfrm>
            <a:off x="8642100" y="5345660"/>
            <a:ext cx="3518717" cy="1384995"/>
          </a:xfrm>
          <a:prstGeom prst="rect">
            <a:avLst/>
          </a:prstGeom>
        </p:spPr>
        <p:txBody>
          <a:bodyPr wrap="square">
            <a:spAutoFit/>
          </a:bodyPr>
          <a:lstStyle/>
          <a:p>
            <a:r>
              <a:rPr lang="en-US" sz="2800" dirty="0"/>
              <a:t>change cluster center to the mean of the points</a:t>
            </a:r>
          </a:p>
        </p:txBody>
      </p:sp>
      <p:pic>
        <p:nvPicPr>
          <p:cNvPr id="12" name="Content Placeholder 4">
            <a:extLst>
              <a:ext uri="{FF2B5EF4-FFF2-40B4-BE49-F238E27FC236}">
                <a16:creationId xmlns:a16="http://schemas.microsoft.com/office/drawing/2014/main" id="{32293B05-CD44-B429-683E-8C8BB3F07C8F}"/>
              </a:ext>
            </a:extLst>
          </p:cNvPr>
          <p:cNvPicPr>
            <a:picLocks noChangeAspect="1"/>
          </p:cNvPicPr>
          <p:nvPr/>
        </p:nvPicPr>
        <p:blipFill>
          <a:blip r:embed="rId3"/>
          <a:stretch>
            <a:fillRect/>
          </a:stretch>
        </p:blipFill>
        <p:spPr>
          <a:xfrm>
            <a:off x="8541156" y="445179"/>
            <a:ext cx="3409861" cy="3209935"/>
          </a:xfrm>
          <a:prstGeom prst="rect">
            <a:avLst/>
          </a:prstGeom>
        </p:spPr>
      </p:pic>
      <p:sp>
        <p:nvSpPr>
          <p:cNvPr id="8" name="Rectangle 7">
            <a:extLst>
              <a:ext uri="{FF2B5EF4-FFF2-40B4-BE49-F238E27FC236}">
                <a16:creationId xmlns:a16="http://schemas.microsoft.com/office/drawing/2014/main" id="{AFAB03A3-73FC-67B3-2C24-507429F9A329}"/>
              </a:ext>
            </a:extLst>
          </p:cNvPr>
          <p:cNvSpPr/>
          <p:nvPr/>
        </p:nvSpPr>
        <p:spPr>
          <a:xfrm>
            <a:off x="368670" y="5172903"/>
            <a:ext cx="8106771" cy="400110"/>
          </a:xfrm>
          <a:prstGeom prst="rect">
            <a:avLst/>
          </a:prstGeom>
        </p:spPr>
        <p:txBody>
          <a:bodyPr wrap="none">
            <a:spAutoFit/>
          </a:bodyPr>
          <a:lstStyle/>
          <a:p>
            <a:r>
              <a:rPr lang="en-US" sz="2000" dirty="0"/>
              <a:t>Update means as weighted sum, interpreting exp(-β d(x, m)) as a probability</a:t>
            </a:r>
          </a:p>
        </p:txBody>
      </p:sp>
      <p:pic>
        <p:nvPicPr>
          <p:cNvPr id="13" name="Picture 12">
            <a:extLst>
              <a:ext uri="{FF2B5EF4-FFF2-40B4-BE49-F238E27FC236}">
                <a16:creationId xmlns:a16="http://schemas.microsoft.com/office/drawing/2014/main" id="{8DF52B01-13F2-EF30-7C77-D9DF6FC5D1C9}"/>
              </a:ext>
            </a:extLst>
          </p:cNvPr>
          <p:cNvPicPr>
            <a:picLocks noChangeAspect="1"/>
          </p:cNvPicPr>
          <p:nvPr/>
        </p:nvPicPr>
        <p:blipFill>
          <a:blip r:embed="rId4"/>
          <a:stretch>
            <a:fillRect/>
          </a:stretch>
        </p:blipFill>
        <p:spPr>
          <a:xfrm>
            <a:off x="495484" y="6475830"/>
            <a:ext cx="1803400" cy="254000"/>
          </a:xfrm>
          <a:prstGeom prst="rect">
            <a:avLst/>
          </a:prstGeom>
        </p:spPr>
      </p:pic>
      <p:sp>
        <p:nvSpPr>
          <p:cNvPr id="15" name="Rectangle 14">
            <a:extLst>
              <a:ext uri="{FF2B5EF4-FFF2-40B4-BE49-F238E27FC236}">
                <a16:creationId xmlns:a16="http://schemas.microsoft.com/office/drawing/2014/main" id="{8227A8E3-C388-9479-0F27-4B59F3D2D1A9}"/>
              </a:ext>
            </a:extLst>
          </p:cNvPr>
          <p:cNvSpPr/>
          <p:nvPr/>
        </p:nvSpPr>
        <p:spPr>
          <a:xfrm>
            <a:off x="10839749" y="6488668"/>
            <a:ext cx="1321067" cy="369332"/>
          </a:xfrm>
          <a:prstGeom prst="rect">
            <a:avLst/>
          </a:prstGeom>
        </p:spPr>
        <p:txBody>
          <a:bodyPr wrap="none">
            <a:spAutoFit/>
          </a:bodyPr>
          <a:lstStyle/>
          <a:p>
            <a:r>
              <a:rPr lang="en-US" dirty="0"/>
              <a:t>MacKay 289</a:t>
            </a:r>
          </a:p>
        </p:txBody>
      </p:sp>
      <p:pic>
        <p:nvPicPr>
          <p:cNvPr id="4" name="Picture 3">
            <a:extLst>
              <a:ext uri="{FF2B5EF4-FFF2-40B4-BE49-F238E27FC236}">
                <a16:creationId xmlns:a16="http://schemas.microsoft.com/office/drawing/2014/main" id="{E14195F3-FA46-EA7E-6408-E629B2E49950}"/>
              </a:ext>
            </a:extLst>
          </p:cNvPr>
          <p:cNvPicPr>
            <a:picLocks noChangeAspect="1"/>
          </p:cNvPicPr>
          <p:nvPr/>
        </p:nvPicPr>
        <p:blipFill>
          <a:blip r:embed="rId5"/>
          <a:stretch>
            <a:fillRect/>
          </a:stretch>
        </p:blipFill>
        <p:spPr>
          <a:xfrm>
            <a:off x="2092422" y="4044019"/>
            <a:ext cx="4659266" cy="1099109"/>
          </a:xfrm>
          <a:prstGeom prst="rect">
            <a:avLst/>
          </a:prstGeom>
        </p:spPr>
      </p:pic>
    </p:spTree>
    <p:extLst>
      <p:ext uri="{BB962C8B-B14F-4D97-AF65-F5344CB8AC3E}">
        <p14:creationId xmlns:p14="http://schemas.microsoft.com/office/powerpoint/2010/main" val="1805554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20FC42-FE15-BBA5-0422-5D43297C44D5}"/>
              </a:ext>
            </a:extLst>
          </p:cNvPr>
          <p:cNvPicPr>
            <a:picLocks noChangeAspect="1"/>
          </p:cNvPicPr>
          <p:nvPr/>
        </p:nvPicPr>
        <p:blipFill>
          <a:blip r:embed="rId2"/>
          <a:stretch>
            <a:fillRect/>
          </a:stretch>
        </p:blipFill>
        <p:spPr>
          <a:xfrm>
            <a:off x="2425697" y="5345660"/>
            <a:ext cx="3670301" cy="1512340"/>
          </a:xfrm>
          <a:prstGeom prst="rect">
            <a:avLst/>
          </a:prstGeom>
        </p:spPr>
      </p:pic>
      <p:sp>
        <p:nvSpPr>
          <p:cNvPr id="2" name="Title 1">
            <a:extLst>
              <a:ext uri="{FF2B5EF4-FFF2-40B4-BE49-F238E27FC236}">
                <a16:creationId xmlns:a16="http://schemas.microsoft.com/office/drawing/2014/main" id="{339DB34E-9CF3-FD2A-4DD8-4CBF8224BE44}"/>
              </a:ext>
            </a:extLst>
          </p:cNvPr>
          <p:cNvSpPr>
            <a:spLocks noGrp="1"/>
          </p:cNvSpPr>
          <p:nvPr>
            <p:ph type="title"/>
          </p:nvPr>
        </p:nvSpPr>
        <p:spPr>
          <a:xfrm>
            <a:off x="838200" y="80317"/>
            <a:ext cx="10515600" cy="1325563"/>
          </a:xfrm>
        </p:spPr>
        <p:txBody>
          <a:bodyPr/>
          <a:lstStyle/>
          <a:p>
            <a:r>
              <a:rPr lang="en-US"/>
              <a:t>k-means</a:t>
            </a:r>
            <a:endParaRPr lang="en-US" dirty="0"/>
          </a:p>
        </p:txBody>
      </p:sp>
      <p:sp>
        <p:nvSpPr>
          <p:cNvPr id="7" name="Rectangle 6">
            <a:extLst>
              <a:ext uri="{FF2B5EF4-FFF2-40B4-BE49-F238E27FC236}">
                <a16:creationId xmlns:a16="http://schemas.microsoft.com/office/drawing/2014/main" id="{37C02C7A-0673-1E03-B8B4-E56EC0C1D81E}"/>
              </a:ext>
            </a:extLst>
          </p:cNvPr>
          <p:cNvSpPr/>
          <p:nvPr/>
        </p:nvSpPr>
        <p:spPr>
          <a:xfrm>
            <a:off x="762737" y="1279985"/>
            <a:ext cx="7853882" cy="2677656"/>
          </a:xfrm>
          <a:prstGeom prst="rect">
            <a:avLst/>
          </a:prstGeom>
        </p:spPr>
        <p:txBody>
          <a:bodyPr wrap="square">
            <a:spAutoFit/>
          </a:bodyPr>
          <a:lstStyle/>
          <a:p>
            <a:r>
              <a:rPr lang="en-US" sz="2800" dirty="0"/>
              <a:t>If the </a:t>
            </a:r>
            <a:r>
              <a:rPr lang="en-US" sz="2800" dirty="0" err="1"/>
              <a:t>argmin</a:t>
            </a:r>
            <a:r>
              <a:rPr lang="en-US" sz="2800" dirty="0"/>
              <a:t> |x – </a:t>
            </a:r>
            <a:r>
              <a:rPr lang="en-US" sz="2800" dirty="0" err="1"/>
              <a:t>μ</a:t>
            </a:r>
            <a:r>
              <a:rPr lang="en-US" sz="2800" dirty="0"/>
              <a:t>| term displeases you, we can use weighted sums (of a function of distance) to put each point a little bit in each class </a:t>
            </a:r>
          </a:p>
          <a:p>
            <a:endParaRPr lang="en-US" sz="2800" dirty="0"/>
          </a:p>
          <a:p>
            <a:r>
              <a:rPr lang="en-US" sz="2800" dirty="0"/>
              <a:t>Assign “degree of assignment” for each point n to each class k as intermediate </a:t>
            </a:r>
            <a:r>
              <a:rPr lang="en-US" sz="2800" dirty="0" err="1"/>
              <a:t>proability</a:t>
            </a:r>
            <a:r>
              <a:rPr lang="en-US" sz="2800" dirty="0"/>
              <a:t> of class label</a:t>
            </a:r>
          </a:p>
        </p:txBody>
      </p:sp>
      <p:sp>
        <p:nvSpPr>
          <p:cNvPr id="10" name="Rectangle 9">
            <a:extLst>
              <a:ext uri="{FF2B5EF4-FFF2-40B4-BE49-F238E27FC236}">
                <a16:creationId xmlns:a16="http://schemas.microsoft.com/office/drawing/2014/main" id="{BEC7568F-F8E7-3347-F3E1-46AF731265CF}"/>
              </a:ext>
            </a:extLst>
          </p:cNvPr>
          <p:cNvSpPr/>
          <p:nvPr/>
        </p:nvSpPr>
        <p:spPr>
          <a:xfrm>
            <a:off x="8642099" y="4037692"/>
            <a:ext cx="3518717" cy="954107"/>
          </a:xfrm>
          <a:prstGeom prst="rect">
            <a:avLst/>
          </a:prstGeom>
        </p:spPr>
        <p:txBody>
          <a:bodyPr wrap="square">
            <a:spAutoFit/>
          </a:bodyPr>
          <a:lstStyle/>
          <a:p>
            <a:r>
              <a:rPr lang="en-US" sz="2800" dirty="0"/>
              <a:t>Expectation: </a:t>
            </a:r>
          </a:p>
          <a:p>
            <a:r>
              <a:rPr lang="en-US" sz="2800" dirty="0"/>
              <a:t>change labels</a:t>
            </a:r>
          </a:p>
        </p:txBody>
      </p:sp>
      <p:sp>
        <p:nvSpPr>
          <p:cNvPr id="11" name="Rectangle 10">
            <a:extLst>
              <a:ext uri="{FF2B5EF4-FFF2-40B4-BE49-F238E27FC236}">
                <a16:creationId xmlns:a16="http://schemas.microsoft.com/office/drawing/2014/main" id="{93836D43-DE76-2F53-5E1C-9F894502E429}"/>
              </a:ext>
            </a:extLst>
          </p:cNvPr>
          <p:cNvSpPr/>
          <p:nvPr/>
        </p:nvSpPr>
        <p:spPr>
          <a:xfrm>
            <a:off x="8642100" y="5345660"/>
            <a:ext cx="3518717" cy="954107"/>
          </a:xfrm>
          <a:prstGeom prst="rect">
            <a:avLst/>
          </a:prstGeom>
        </p:spPr>
        <p:txBody>
          <a:bodyPr wrap="square">
            <a:spAutoFit/>
          </a:bodyPr>
          <a:lstStyle/>
          <a:p>
            <a:r>
              <a:rPr lang="en-US" sz="2800" dirty="0"/>
              <a:t>Maximization: </a:t>
            </a:r>
          </a:p>
          <a:p>
            <a:r>
              <a:rPr lang="en-US" sz="2800" dirty="0"/>
              <a:t>change parameters</a:t>
            </a:r>
          </a:p>
        </p:txBody>
      </p:sp>
      <p:pic>
        <p:nvPicPr>
          <p:cNvPr id="12" name="Content Placeholder 4">
            <a:extLst>
              <a:ext uri="{FF2B5EF4-FFF2-40B4-BE49-F238E27FC236}">
                <a16:creationId xmlns:a16="http://schemas.microsoft.com/office/drawing/2014/main" id="{32293B05-CD44-B429-683E-8C8BB3F07C8F}"/>
              </a:ext>
            </a:extLst>
          </p:cNvPr>
          <p:cNvPicPr>
            <a:picLocks noChangeAspect="1"/>
          </p:cNvPicPr>
          <p:nvPr/>
        </p:nvPicPr>
        <p:blipFill>
          <a:blip r:embed="rId3"/>
          <a:stretch>
            <a:fillRect/>
          </a:stretch>
        </p:blipFill>
        <p:spPr>
          <a:xfrm>
            <a:off x="8541156" y="445179"/>
            <a:ext cx="3409861" cy="3209935"/>
          </a:xfrm>
          <a:prstGeom prst="rect">
            <a:avLst/>
          </a:prstGeom>
        </p:spPr>
      </p:pic>
      <p:sp>
        <p:nvSpPr>
          <p:cNvPr id="8" name="Rectangle 7">
            <a:extLst>
              <a:ext uri="{FF2B5EF4-FFF2-40B4-BE49-F238E27FC236}">
                <a16:creationId xmlns:a16="http://schemas.microsoft.com/office/drawing/2014/main" id="{AFAB03A3-73FC-67B3-2C24-507429F9A329}"/>
              </a:ext>
            </a:extLst>
          </p:cNvPr>
          <p:cNvSpPr/>
          <p:nvPr/>
        </p:nvSpPr>
        <p:spPr>
          <a:xfrm>
            <a:off x="368670" y="5172903"/>
            <a:ext cx="8106771" cy="400110"/>
          </a:xfrm>
          <a:prstGeom prst="rect">
            <a:avLst/>
          </a:prstGeom>
        </p:spPr>
        <p:txBody>
          <a:bodyPr wrap="none">
            <a:spAutoFit/>
          </a:bodyPr>
          <a:lstStyle/>
          <a:p>
            <a:r>
              <a:rPr lang="en-US" sz="2000" dirty="0"/>
              <a:t>Update means as weighted sum, interpreting exp(-β d(x, m)) as a probability</a:t>
            </a:r>
          </a:p>
        </p:txBody>
      </p:sp>
      <p:pic>
        <p:nvPicPr>
          <p:cNvPr id="13" name="Picture 12">
            <a:extLst>
              <a:ext uri="{FF2B5EF4-FFF2-40B4-BE49-F238E27FC236}">
                <a16:creationId xmlns:a16="http://schemas.microsoft.com/office/drawing/2014/main" id="{8DF52B01-13F2-EF30-7C77-D9DF6FC5D1C9}"/>
              </a:ext>
            </a:extLst>
          </p:cNvPr>
          <p:cNvPicPr>
            <a:picLocks noChangeAspect="1"/>
          </p:cNvPicPr>
          <p:nvPr/>
        </p:nvPicPr>
        <p:blipFill>
          <a:blip r:embed="rId4"/>
          <a:stretch>
            <a:fillRect/>
          </a:stretch>
        </p:blipFill>
        <p:spPr>
          <a:xfrm>
            <a:off x="495484" y="6475830"/>
            <a:ext cx="1803400" cy="254000"/>
          </a:xfrm>
          <a:prstGeom prst="rect">
            <a:avLst/>
          </a:prstGeom>
        </p:spPr>
      </p:pic>
      <p:sp>
        <p:nvSpPr>
          <p:cNvPr id="15" name="Rectangle 14">
            <a:extLst>
              <a:ext uri="{FF2B5EF4-FFF2-40B4-BE49-F238E27FC236}">
                <a16:creationId xmlns:a16="http://schemas.microsoft.com/office/drawing/2014/main" id="{8227A8E3-C388-9479-0F27-4B59F3D2D1A9}"/>
              </a:ext>
            </a:extLst>
          </p:cNvPr>
          <p:cNvSpPr/>
          <p:nvPr/>
        </p:nvSpPr>
        <p:spPr>
          <a:xfrm>
            <a:off x="10839749" y="6488668"/>
            <a:ext cx="1321067" cy="369332"/>
          </a:xfrm>
          <a:prstGeom prst="rect">
            <a:avLst/>
          </a:prstGeom>
        </p:spPr>
        <p:txBody>
          <a:bodyPr wrap="none">
            <a:spAutoFit/>
          </a:bodyPr>
          <a:lstStyle/>
          <a:p>
            <a:r>
              <a:rPr lang="en-US" dirty="0"/>
              <a:t>MacKay 289</a:t>
            </a:r>
          </a:p>
        </p:txBody>
      </p:sp>
      <p:pic>
        <p:nvPicPr>
          <p:cNvPr id="4" name="Picture 3">
            <a:extLst>
              <a:ext uri="{FF2B5EF4-FFF2-40B4-BE49-F238E27FC236}">
                <a16:creationId xmlns:a16="http://schemas.microsoft.com/office/drawing/2014/main" id="{E14195F3-FA46-EA7E-6408-E629B2E49950}"/>
              </a:ext>
            </a:extLst>
          </p:cNvPr>
          <p:cNvPicPr>
            <a:picLocks noChangeAspect="1"/>
          </p:cNvPicPr>
          <p:nvPr/>
        </p:nvPicPr>
        <p:blipFill>
          <a:blip r:embed="rId5"/>
          <a:stretch>
            <a:fillRect/>
          </a:stretch>
        </p:blipFill>
        <p:spPr>
          <a:xfrm>
            <a:off x="2092422" y="4044019"/>
            <a:ext cx="4659266" cy="1099109"/>
          </a:xfrm>
          <a:prstGeom prst="rect">
            <a:avLst/>
          </a:prstGeom>
        </p:spPr>
      </p:pic>
    </p:spTree>
    <p:extLst>
      <p:ext uri="{BB962C8B-B14F-4D97-AF65-F5344CB8AC3E}">
        <p14:creationId xmlns:p14="http://schemas.microsoft.com/office/powerpoint/2010/main" val="1209669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20FC42-FE15-BBA5-0422-5D43297C44D5}"/>
              </a:ext>
            </a:extLst>
          </p:cNvPr>
          <p:cNvPicPr>
            <a:picLocks noChangeAspect="1"/>
          </p:cNvPicPr>
          <p:nvPr/>
        </p:nvPicPr>
        <p:blipFill>
          <a:blip r:embed="rId2"/>
          <a:stretch>
            <a:fillRect/>
          </a:stretch>
        </p:blipFill>
        <p:spPr>
          <a:xfrm>
            <a:off x="2425697" y="5345660"/>
            <a:ext cx="3670301" cy="1512340"/>
          </a:xfrm>
          <a:prstGeom prst="rect">
            <a:avLst/>
          </a:prstGeom>
        </p:spPr>
      </p:pic>
      <p:sp>
        <p:nvSpPr>
          <p:cNvPr id="2" name="Title 1">
            <a:extLst>
              <a:ext uri="{FF2B5EF4-FFF2-40B4-BE49-F238E27FC236}">
                <a16:creationId xmlns:a16="http://schemas.microsoft.com/office/drawing/2014/main" id="{339DB34E-9CF3-FD2A-4DD8-4CBF8224BE44}"/>
              </a:ext>
            </a:extLst>
          </p:cNvPr>
          <p:cNvSpPr>
            <a:spLocks noGrp="1"/>
          </p:cNvSpPr>
          <p:nvPr>
            <p:ph type="title"/>
          </p:nvPr>
        </p:nvSpPr>
        <p:spPr>
          <a:xfrm>
            <a:off x="838200" y="80317"/>
            <a:ext cx="10515600" cy="1325563"/>
          </a:xfrm>
        </p:spPr>
        <p:txBody>
          <a:bodyPr/>
          <a:lstStyle/>
          <a:p>
            <a:r>
              <a:rPr lang="en-US" dirty="0"/>
              <a:t>Expectation-maximization</a:t>
            </a:r>
          </a:p>
        </p:txBody>
      </p:sp>
      <p:sp>
        <p:nvSpPr>
          <p:cNvPr id="7" name="Rectangle 6">
            <a:extLst>
              <a:ext uri="{FF2B5EF4-FFF2-40B4-BE49-F238E27FC236}">
                <a16:creationId xmlns:a16="http://schemas.microsoft.com/office/drawing/2014/main" id="{37C02C7A-0673-1E03-B8B4-E56EC0C1D81E}"/>
              </a:ext>
            </a:extLst>
          </p:cNvPr>
          <p:cNvSpPr/>
          <p:nvPr/>
        </p:nvSpPr>
        <p:spPr>
          <a:xfrm>
            <a:off x="687274" y="2206491"/>
            <a:ext cx="7853882" cy="1384995"/>
          </a:xfrm>
          <a:prstGeom prst="rect">
            <a:avLst/>
          </a:prstGeom>
        </p:spPr>
        <p:txBody>
          <a:bodyPr wrap="square">
            <a:spAutoFit/>
          </a:bodyPr>
          <a:lstStyle/>
          <a:p>
            <a:r>
              <a:rPr lang="en-US" sz="2800" dirty="0"/>
              <a:t>Assign “degree of assignment” for each point n to each class k using probability that each cluster produced each point</a:t>
            </a:r>
          </a:p>
        </p:txBody>
      </p:sp>
      <p:sp>
        <p:nvSpPr>
          <p:cNvPr id="10" name="Rectangle 9">
            <a:extLst>
              <a:ext uri="{FF2B5EF4-FFF2-40B4-BE49-F238E27FC236}">
                <a16:creationId xmlns:a16="http://schemas.microsoft.com/office/drawing/2014/main" id="{BEC7568F-F8E7-3347-F3E1-46AF731265CF}"/>
              </a:ext>
            </a:extLst>
          </p:cNvPr>
          <p:cNvSpPr/>
          <p:nvPr/>
        </p:nvSpPr>
        <p:spPr>
          <a:xfrm>
            <a:off x="8642099" y="4037692"/>
            <a:ext cx="3518717" cy="954107"/>
          </a:xfrm>
          <a:prstGeom prst="rect">
            <a:avLst/>
          </a:prstGeom>
        </p:spPr>
        <p:txBody>
          <a:bodyPr wrap="square">
            <a:spAutoFit/>
          </a:bodyPr>
          <a:lstStyle/>
          <a:p>
            <a:r>
              <a:rPr lang="en-US" sz="2800" dirty="0"/>
              <a:t>assign part of each point to each cluster</a:t>
            </a:r>
          </a:p>
        </p:txBody>
      </p:sp>
      <p:sp>
        <p:nvSpPr>
          <p:cNvPr id="11" name="Rectangle 10">
            <a:extLst>
              <a:ext uri="{FF2B5EF4-FFF2-40B4-BE49-F238E27FC236}">
                <a16:creationId xmlns:a16="http://schemas.microsoft.com/office/drawing/2014/main" id="{93836D43-DE76-2F53-5E1C-9F894502E429}"/>
              </a:ext>
            </a:extLst>
          </p:cNvPr>
          <p:cNvSpPr/>
          <p:nvPr/>
        </p:nvSpPr>
        <p:spPr>
          <a:xfrm>
            <a:off x="8642100" y="5345660"/>
            <a:ext cx="3518717" cy="1384995"/>
          </a:xfrm>
          <a:prstGeom prst="rect">
            <a:avLst/>
          </a:prstGeom>
        </p:spPr>
        <p:txBody>
          <a:bodyPr wrap="square">
            <a:spAutoFit/>
          </a:bodyPr>
          <a:lstStyle/>
          <a:p>
            <a:r>
              <a:rPr lang="en-US" sz="2800" dirty="0"/>
              <a:t>change cluster center to the mean of the points</a:t>
            </a:r>
          </a:p>
        </p:txBody>
      </p:sp>
      <p:pic>
        <p:nvPicPr>
          <p:cNvPr id="12" name="Content Placeholder 4">
            <a:extLst>
              <a:ext uri="{FF2B5EF4-FFF2-40B4-BE49-F238E27FC236}">
                <a16:creationId xmlns:a16="http://schemas.microsoft.com/office/drawing/2014/main" id="{32293B05-CD44-B429-683E-8C8BB3F07C8F}"/>
              </a:ext>
            </a:extLst>
          </p:cNvPr>
          <p:cNvPicPr>
            <a:picLocks noChangeAspect="1"/>
          </p:cNvPicPr>
          <p:nvPr/>
        </p:nvPicPr>
        <p:blipFill>
          <a:blip r:embed="rId3"/>
          <a:stretch>
            <a:fillRect/>
          </a:stretch>
        </p:blipFill>
        <p:spPr>
          <a:xfrm>
            <a:off x="8541156" y="445179"/>
            <a:ext cx="3409861" cy="3209935"/>
          </a:xfrm>
          <a:prstGeom prst="rect">
            <a:avLst/>
          </a:prstGeom>
        </p:spPr>
      </p:pic>
      <p:sp>
        <p:nvSpPr>
          <p:cNvPr id="8" name="Rectangle 7">
            <a:extLst>
              <a:ext uri="{FF2B5EF4-FFF2-40B4-BE49-F238E27FC236}">
                <a16:creationId xmlns:a16="http://schemas.microsoft.com/office/drawing/2014/main" id="{AFAB03A3-73FC-67B3-2C24-507429F9A329}"/>
              </a:ext>
            </a:extLst>
          </p:cNvPr>
          <p:cNvSpPr/>
          <p:nvPr/>
        </p:nvSpPr>
        <p:spPr>
          <a:xfrm>
            <a:off x="688715" y="4998578"/>
            <a:ext cx="4921668" cy="523220"/>
          </a:xfrm>
          <a:prstGeom prst="rect">
            <a:avLst/>
          </a:prstGeom>
        </p:spPr>
        <p:txBody>
          <a:bodyPr wrap="none">
            <a:spAutoFit/>
          </a:bodyPr>
          <a:lstStyle/>
          <a:p>
            <a:r>
              <a:rPr lang="en-US" sz="2800" dirty="0"/>
              <a:t>Update means as weighted sum.</a:t>
            </a:r>
          </a:p>
        </p:txBody>
      </p:sp>
      <p:sp>
        <p:nvSpPr>
          <p:cNvPr id="15" name="Rectangle 14">
            <a:extLst>
              <a:ext uri="{FF2B5EF4-FFF2-40B4-BE49-F238E27FC236}">
                <a16:creationId xmlns:a16="http://schemas.microsoft.com/office/drawing/2014/main" id="{8227A8E3-C388-9479-0F27-4B59F3D2D1A9}"/>
              </a:ext>
            </a:extLst>
          </p:cNvPr>
          <p:cNvSpPr/>
          <p:nvPr/>
        </p:nvSpPr>
        <p:spPr>
          <a:xfrm>
            <a:off x="10839749" y="6488668"/>
            <a:ext cx="1321067" cy="369332"/>
          </a:xfrm>
          <a:prstGeom prst="rect">
            <a:avLst/>
          </a:prstGeom>
        </p:spPr>
        <p:txBody>
          <a:bodyPr wrap="none">
            <a:spAutoFit/>
          </a:bodyPr>
          <a:lstStyle/>
          <a:p>
            <a:r>
              <a:rPr lang="en-US" dirty="0"/>
              <a:t>MacKay 289</a:t>
            </a:r>
          </a:p>
        </p:txBody>
      </p:sp>
    </p:spTree>
    <p:extLst>
      <p:ext uri="{BB962C8B-B14F-4D97-AF65-F5344CB8AC3E}">
        <p14:creationId xmlns:p14="http://schemas.microsoft.com/office/powerpoint/2010/main" val="41656457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BEBA8EAE-BF5A-486C-A8C5-ECC9F3942E4B}">
                <a14:imgProps xmlns:a14="http://schemas.microsoft.com/office/drawing/2010/main">
                  <a14:imgLayer r:embed="rId4">
                    <a14:imgEffect>
                      <a14:artisticLineDrawing/>
                    </a14:imgEffect>
                  </a14:imgLayer>
                </a14:imgProps>
              </a:ext>
              <a:ext uri="{28A0092B-C50C-407E-A947-70E740481C1C}">
                <a14:useLocalDpi xmlns:a14="http://schemas.microsoft.com/office/drawing/2010/main" val="0"/>
              </a:ext>
            </a:extLst>
          </a:blip>
          <a:srcRect l="4152" t="28402" r="4342" b="11302"/>
          <a:stretch/>
        </p:blipFill>
        <p:spPr>
          <a:xfrm>
            <a:off x="898659" y="1249066"/>
            <a:ext cx="10584556" cy="4467069"/>
          </a:xfrm>
          <a:prstGeom prst="rect">
            <a:avLst/>
          </a:prstGeom>
        </p:spPr>
      </p:pic>
      <p:sp>
        <p:nvSpPr>
          <p:cNvPr id="10" name="Title 3"/>
          <p:cNvSpPr>
            <a:spLocks noGrp="1"/>
          </p:cNvSpPr>
          <p:nvPr>
            <p:ph type="ctrTitle"/>
          </p:nvPr>
        </p:nvSpPr>
        <p:spPr>
          <a:xfrm>
            <a:off x="1079292" y="2088788"/>
            <a:ext cx="10223291" cy="1241910"/>
          </a:xfrm>
          <a:solidFill>
            <a:schemeClr val="bg1">
              <a:alpha val="80000"/>
            </a:schemeClr>
          </a:solidFill>
        </p:spPr>
        <p:txBody>
          <a:bodyPr>
            <a:normAutofit/>
          </a:bodyPr>
          <a:lstStyle/>
          <a:p>
            <a:r>
              <a:rPr lang="en-US" sz="4800" dirty="0"/>
              <a:t>model selection</a:t>
            </a:r>
            <a:endParaRPr lang="en-US" sz="4800" dirty="0">
              <a:ea typeface="ＭＳ Ｐゴシック" charset="-128"/>
              <a:cs typeface="ＭＳ Ｐゴシック" charset="-128"/>
            </a:endParaRPr>
          </a:p>
        </p:txBody>
      </p:sp>
      <p:sp>
        <p:nvSpPr>
          <p:cNvPr id="11" name="TextBox 10"/>
          <p:cNvSpPr txBox="1"/>
          <p:nvPr/>
        </p:nvSpPr>
        <p:spPr>
          <a:xfrm>
            <a:off x="-698500" y="787401"/>
            <a:ext cx="184666" cy="461665"/>
          </a:xfrm>
          <a:prstGeom prst="rect">
            <a:avLst/>
          </a:prstGeom>
          <a:noFill/>
        </p:spPr>
        <p:txBody>
          <a:bodyPr wrap="none" rtlCol="0">
            <a:spAutoFit/>
          </a:bodyPr>
          <a:lstStyle/>
          <a:p>
            <a:pPr fontAlgn="base">
              <a:spcBef>
                <a:spcPct val="0"/>
              </a:spcBef>
              <a:spcAft>
                <a:spcPct val="0"/>
              </a:spcAft>
            </a:pPr>
            <a:endParaRPr lang="en-US" sz="2400" dirty="0">
              <a:solidFill>
                <a:prstClr val="black"/>
              </a:solidFill>
              <a:latin typeface="Corbel"/>
              <a:ea typeface="ＭＳ Ｐゴシック" charset="-128"/>
              <a:cs typeface="ＭＳ Ｐゴシック" charset="-128"/>
            </a:endParaRPr>
          </a:p>
        </p:txBody>
      </p:sp>
      <p:sp>
        <p:nvSpPr>
          <p:cNvPr id="2" name="TextBox 1"/>
          <p:cNvSpPr txBox="1"/>
          <p:nvPr/>
        </p:nvSpPr>
        <p:spPr>
          <a:xfrm>
            <a:off x="6098571" y="3912149"/>
            <a:ext cx="184730" cy="461665"/>
          </a:xfrm>
          <a:prstGeom prst="rect">
            <a:avLst/>
          </a:prstGeom>
          <a:solidFill>
            <a:schemeClr val="bg1">
              <a:alpha val="80000"/>
            </a:schemeClr>
          </a:solidFill>
        </p:spPr>
        <p:txBody>
          <a:bodyPr wrap="none" rtlCol="0">
            <a:spAutoFit/>
          </a:bodyPr>
          <a:lstStyle/>
          <a:p>
            <a:pPr algn="ctr" fontAlgn="base">
              <a:spcBef>
                <a:spcPct val="0"/>
              </a:spcBef>
              <a:spcAft>
                <a:spcPct val="0"/>
              </a:spcAft>
            </a:pPr>
            <a:endParaRPr lang="en-US" sz="2400" dirty="0">
              <a:solidFill>
                <a:prstClr val="black"/>
              </a:solidFill>
              <a:latin typeface="Gill Sans Light"/>
              <a:ea typeface="ＭＳ Ｐゴシック" charset="-128"/>
              <a:cs typeface="Gill Sans Light"/>
            </a:endParaRPr>
          </a:p>
        </p:txBody>
      </p:sp>
      <p:pic>
        <p:nvPicPr>
          <p:cNvPr id="5" name="Picture 4"/>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541899" y="5871757"/>
            <a:ext cx="2941316" cy="591940"/>
          </a:xfrm>
          <a:prstGeom prst="rect">
            <a:avLst/>
          </a:prstGeom>
          <a:solidFill>
            <a:schemeClr val="bg1">
              <a:alpha val="80000"/>
            </a:schemeClr>
          </a:solidFill>
        </p:spPr>
      </p:pic>
    </p:spTree>
    <p:extLst>
      <p:ext uri="{BB962C8B-B14F-4D97-AF65-F5344CB8AC3E}">
        <p14:creationId xmlns:p14="http://schemas.microsoft.com/office/powerpoint/2010/main" val="1367162137"/>
      </p:ext>
    </p:extLst>
  </p:cSld>
  <p:clrMapOvr>
    <a:masterClrMapping/>
  </p:clrMapOvr>
  <mc:AlternateContent xmlns:mc="http://schemas.openxmlformats.org/markup-compatibility/2006" xmlns:p14="http://schemas.microsoft.com/office/powerpoint/2010/main">
    <mc:Choice Requires="p14">
      <p:transition spd="slow" p14:dur="2000" advTm="24898"/>
    </mc:Choice>
    <mc:Fallback xmlns="" xmlns:mv="urn:schemas-microsoft-com:mac:vml">
      <p:transition spd="slow" advTm="24898"/>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49B4C-1402-2161-61CF-1C13017B8B18}"/>
              </a:ext>
            </a:extLst>
          </p:cNvPr>
          <p:cNvSpPr>
            <a:spLocks noGrp="1"/>
          </p:cNvSpPr>
          <p:nvPr>
            <p:ph type="title"/>
          </p:nvPr>
        </p:nvSpPr>
        <p:spPr/>
        <p:txBody>
          <a:bodyPr/>
          <a:lstStyle/>
          <a:p>
            <a:r>
              <a:rPr lang="en-US" dirty="0"/>
              <a:t>Gaussian mixture model</a:t>
            </a:r>
          </a:p>
        </p:txBody>
      </p:sp>
      <p:sp>
        <p:nvSpPr>
          <p:cNvPr id="3" name="Content Placeholder 2">
            <a:extLst>
              <a:ext uri="{FF2B5EF4-FFF2-40B4-BE49-F238E27FC236}">
                <a16:creationId xmlns:a16="http://schemas.microsoft.com/office/drawing/2014/main" id="{A660BD1D-C653-C065-3638-E35FCD3458E8}"/>
              </a:ext>
            </a:extLst>
          </p:cNvPr>
          <p:cNvSpPr>
            <a:spLocks noGrp="1"/>
          </p:cNvSpPr>
          <p:nvPr>
            <p:ph idx="1"/>
          </p:nvPr>
        </p:nvSpPr>
        <p:spPr>
          <a:xfrm>
            <a:off x="637594" y="1912918"/>
            <a:ext cx="10288823" cy="4097463"/>
          </a:xfrm>
        </p:spPr>
        <p:txBody>
          <a:bodyPr>
            <a:normAutofit/>
          </a:bodyPr>
          <a:lstStyle/>
          <a:p>
            <a:r>
              <a:rPr lang="en-US" dirty="0"/>
              <a:t>Easy enough to write down:</a:t>
            </a:r>
          </a:p>
          <a:p>
            <a:pPr lvl="1"/>
            <a:r>
              <a:rPr lang="en-US" dirty="0"/>
              <a:t> mixture coefficients </a:t>
            </a:r>
            <a:r>
              <a:rPr lang="el-GR" dirty="0"/>
              <a:t>π</a:t>
            </a:r>
            <a:r>
              <a:rPr lang="en-US" baseline="-25000" dirty="0"/>
              <a:t>k</a:t>
            </a:r>
          </a:p>
          <a:p>
            <a:pPr lvl="1"/>
            <a:r>
              <a:rPr lang="en-US" dirty="0"/>
              <a:t>means </a:t>
            </a:r>
            <a:r>
              <a:rPr lang="el-GR" dirty="0"/>
              <a:t>μ</a:t>
            </a:r>
            <a:r>
              <a:rPr lang="en-US" baseline="-25000" dirty="0"/>
              <a:t>k </a:t>
            </a:r>
          </a:p>
          <a:p>
            <a:pPr lvl="1"/>
            <a:r>
              <a:rPr lang="en-US" dirty="0"/>
              <a:t>standard deviations </a:t>
            </a:r>
          </a:p>
          <a:p>
            <a:pPr marL="457200" lvl="1" indent="0">
              <a:buNone/>
            </a:pPr>
            <a:r>
              <a:rPr lang="en-US" dirty="0"/>
              <a:t>or precision matrices </a:t>
            </a:r>
            <a:r>
              <a:rPr lang="el-GR" dirty="0"/>
              <a:t>Σ</a:t>
            </a:r>
            <a:r>
              <a:rPr lang="en-US" baseline="-25000" dirty="0"/>
              <a:t>k </a:t>
            </a:r>
          </a:p>
          <a:p>
            <a:pPr lvl="1"/>
            <a:endParaRPr lang="en-US" dirty="0"/>
          </a:p>
          <a:p>
            <a:r>
              <a:rPr lang="en-US" dirty="0">
                <a:latin typeface="Times New Roman" panose="02020603050405020304" pitchFamily="18" charset="0"/>
                <a:cs typeface="Times New Roman" panose="02020603050405020304" pitchFamily="18" charset="0"/>
              </a:rPr>
              <a:t>p(x</a:t>
            </a:r>
            <a:r>
              <a:rPr lang="en-US" baseline="-25000" dirty="0">
                <a:latin typeface="Times New Roman" panose="02020603050405020304" pitchFamily="18"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a:t>
            </a:r>
            <a:r>
              <a:rPr lang="el-GR" dirty="0">
                <a:latin typeface="Times New Roman" panose="02020603050405020304" pitchFamily="18" charset="0"/>
                <a:cs typeface="Times New Roman" panose="02020603050405020304" pitchFamily="18" charset="0"/>
              </a:rPr>
              <a:t>θ) = </a:t>
            </a:r>
            <a:r>
              <a:rPr lang="en-US" dirty="0" err="1">
                <a:latin typeface="Times New Roman" panose="02020603050405020304" pitchFamily="18" charset="0"/>
                <a:cs typeface="Times New Roman" panose="02020603050405020304" pitchFamily="18" charset="0"/>
              </a:rPr>
              <a:t>Σ</a:t>
            </a:r>
            <a:r>
              <a:rPr lang="el-GR" dirty="0">
                <a:latin typeface="Times New Roman" panose="02020603050405020304" pitchFamily="18" charset="0"/>
                <a:cs typeface="Times New Roman" panose="02020603050405020304" pitchFamily="18" charset="0"/>
              </a:rPr>
              <a:t>π</a:t>
            </a:r>
            <a:r>
              <a:rPr lang="en-US" baseline="-25000" dirty="0" err="1">
                <a:latin typeface="Times New Roman" panose="02020603050405020304" pitchFamily="18" charset="0"/>
                <a:cs typeface="Times New Roman" panose="02020603050405020304" pitchFamily="18" charset="0"/>
              </a:rPr>
              <a:t>k</a:t>
            </a:r>
            <a:r>
              <a:rPr lang="en-US" dirty="0" err="1">
                <a:latin typeface="Times New Roman" panose="02020603050405020304" pitchFamily="18" charset="0"/>
                <a:cs typeface="Times New Roman" panose="02020603050405020304" pitchFamily="18" charset="0"/>
              </a:rPr>
              <a:t>Normal</a:t>
            </a:r>
            <a:r>
              <a:rPr lang="en-US" dirty="0">
                <a:latin typeface="Times New Roman" panose="02020603050405020304" pitchFamily="18" charset="0"/>
                <a:cs typeface="Times New Roman" panose="02020603050405020304" pitchFamily="18" charset="0"/>
              </a:rPr>
              <a:t>(x</a:t>
            </a:r>
            <a:r>
              <a:rPr lang="en-US" baseline="-25000" dirty="0">
                <a:latin typeface="Times New Roman" panose="02020603050405020304" pitchFamily="18"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a:t>
            </a:r>
            <a:r>
              <a:rPr lang="el-GR" dirty="0">
                <a:latin typeface="Times New Roman" panose="02020603050405020304" pitchFamily="18" charset="0"/>
                <a:cs typeface="Times New Roman" panose="02020603050405020304" pitchFamily="18" charset="0"/>
              </a:rPr>
              <a:t>μ</a:t>
            </a:r>
            <a:r>
              <a:rPr lang="en-US" baseline="-25000" dirty="0">
                <a:latin typeface="Times New Roman" panose="02020603050405020304" pitchFamily="18" charset="0"/>
                <a:cs typeface="Times New Roman" panose="02020603050405020304" pitchFamily="18" charset="0"/>
              </a:rPr>
              <a:t>k</a:t>
            </a:r>
            <a:r>
              <a:rPr lang="en-US" dirty="0">
                <a:latin typeface="Times New Roman" panose="02020603050405020304" pitchFamily="18" charset="0"/>
                <a:cs typeface="Times New Roman" panose="02020603050405020304" pitchFamily="18" charset="0"/>
              </a:rPr>
              <a:t>,</a:t>
            </a:r>
            <a:r>
              <a:rPr lang="el-GR" dirty="0">
                <a:latin typeface="Times New Roman" panose="02020603050405020304" pitchFamily="18" charset="0"/>
                <a:cs typeface="Times New Roman" panose="02020603050405020304" pitchFamily="18" charset="0"/>
              </a:rPr>
              <a:t>Σ</a:t>
            </a:r>
            <a:r>
              <a:rPr lang="en-US" baseline="-25000" dirty="0">
                <a:latin typeface="Times New Roman" panose="02020603050405020304" pitchFamily="18" charset="0"/>
                <a:cs typeface="Times New Roman" panose="02020603050405020304" pitchFamily="18" charset="0"/>
              </a:rPr>
              <a:t>k</a:t>
            </a:r>
            <a:r>
              <a:rPr lang="en-US" dirty="0">
                <a:latin typeface="Times New Roman" panose="02020603050405020304" pitchFamily="18" charset="0"/>
                <a:cs typeface="Times New Roman" panose="02020603050405020304" pitchFamily="18" charset="0"/>
              </a:rPr>
              <a:t>) </a:t>
            </a:r>
          </a:p>
        </p:txBody>
      </p:sp>
      <p:pic>
        <p:nvPicPr>
          <p:cNvPr id="1026" name="Picture 2" descr="Gaussian Mixture Models Explained | by Oscar Contreras Carrasco | Towards  Data Science">
            <a:extLst>
              <a:ext uri="{FF2B5EF4-FFF2-40B4-BE49-F238E27FC236}">
                <a16:creationId xmlns:a16="http://schemas.microsoft.com/office/drawing/2014/main" id="{C06705D0-BD0C-E98F-2526-0E74B4D086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4155" y="2453381"/>
            <a:ext cx="7137712" cy="3857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07171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D6154-BD98-8061-9CB6-B63EE586D3DF}"/>
              </a:ext>
            </a:extLst>
          </p:cNvPr>
          <p:cNvSpPr>
            <a:spLocks noGrp="1"/>
          </p:cNvSpPr>
          <p:nvPr>
            <p:ph type="title"/>
          </p:nvPr>
        </p:nvSpPr>
        <p:spPr/>
        <p:txBody>
          <a:bodyPr/>
          <a:lstStyle/>
          <a:p>
            <a:r>
              <a:rPr lang="en-US" dirty="0"/>
              <a:t>Testing / validation / training </a:t>
            </a:r>
          </a:p>
        </p:txBody>
      </p:sp>
      <p:sp>
        <p:nvSpPr>
          <p:cNvPr id="3" name="Content Placeholder 2">
            <a:extLst>
              <a:ext uri="{FF2B5EF4-FFF2-40B4-BE49-F238E27FC236}">
                <a16:creationId xmlns:a16="http://schemas.microsoft.com/office/drawing/2014/main" id="{7FB1E8AB-3CE4-3AA1-C178-F851D872293D}"/>
              </a:ext>
            </a:extLst>
          </p:cNvPr>
          <p:cNvSpPr>
            <a:spLocks noGrp="1"/>
          </p:cNvSpPr>
          <p:nvPr>
            <p:ph idx="1"/>
          </p:nvPr>
        </p:nvSpPr>
        <p:spPr>
          <a:xfrm>
            <a:off x="838200" y="1825624"/>
            <a:ext cx="10515600" cy="5032375"/>
          </a:xfrm>
        </p:spPr>
        <p:txBody>
          <a:bodyPr>
            <a:normAutofit/>
          </a:bodyPr>
          <a:lstStyle/>
          <a:p>
            <a:r>
              <a:rPr lang="en-US" dirty="0"/>
              <a:t>More parameters always gives better fit.</a:t>
            </a:r>
          </a:p>
          <a:p>
            <a:endParaRPr lang="en-US" dirty="0"/>
          </a:p>
          <a:p>
            <a:r>
              <a:rPr lang="en-US" dirty="0"/>
              <a:t>Semantically:</a:t>
            </a:r>
          </a:p>
          <a:p>
            <a:pPr lvl="1"/>
            <a:r>
              <a:rPr lang="en-US" dirty="0"/>
              <a:t>Model selection:  find the best model among a handful of alternatives</a:t>
            </a:r>
          </a:p>
          <a:p>
            <a:pPr lvl="1"/>
            <a:r>
              <a:rPr lang="en-US" dirty="0"/>
              <a:t>Model evaluation: estimate the error rate that the model will have on out-of-training-sample data</a:t>
            </a:r>
          </a:p>
          <a:p>
            <a:pPr lvl="1"/>
            <a:endParaRPr lang="en-US" dirty="0"/>
          </a:p>
          <a:p>
            <a:r>
              <a:rPr lang="en-US" dirty="0"/>
              <a:t>The need for avoiding bias in model evaluation here gives rise to the </a:t>
            </a:r>
          </a:p>
          <a:p>
            <a:pPr lvl="1"/>
            <a:r>
              <a:rPr lang="en-US" dirty="0"/>
              <a:t>Training / Validation / Test set convention:</a:t>
            </a:r>
          </a:p>
          <a:p>
            <a:pPr lvl="1"/>
            <a:r>
              <a:rPr lang="en-US" dirty="0"/>
              <a:t>The validation set you can peek at the answers to tune hyperparameters (regularization strength, k)</a:t>
            </a:r>
          </a:p>
          <a:p>
            <a:pPr lvl="1"/>
            <a:r>
              <a:rPr lang="en-US" dirty="0"/>
              <a:t>Can’t use cross-validation both for hyperparameter tuning and evaluation.</a:t>
            </a:r>
          </a:p>
        </p:txBody>
      </p:sp>
    </p:spTree>
    <p:extLst>
      <p:ext uri="{BB962C8B-B14F-4D97-AF65-F5344CB8AC3E}">
        <p14:creationId xmlns:p14="http://schemas.microsoft.com/office/powerpoint/2010/main" val="3519702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7839F-569A-EE0B-1E5B-CF8FEAFE01C0}"/>
              </a:ext>
            </a:extLst>
          </p:cNvPr>
          <p:cNvSpPr>
            <a:spLocks noGrp="1"/>
          </p:cNvSpPr>
          <p:nvPr>
            <p:ph type="title"/>
          </p:nvPr>
        </p:nvSpPr>
        <p:spPr/>
        <p:txBody>
          <a:bodyPr/>
          <a:lstStyle/>
          <a:p>
            <a:r>
              <a:rPr lang="en-US" dirty="0"/>
              <a:t>Bias-Variance decomposition</a:t>
            </a:r>
          </a:p>
        </p:txBody>
      </p:sp>
      <p:sp>
        <p:nvSpPr>
          <p:cNvPr id="3" name="Content Placeholder 2">
            <a:extLst>
              <a:ext uri="{FF2B5EF4-FFF2-40B4-BE49-F238E27FC236}">
                <a16:creationId xmlns:a16="http://schemas.microsoft.com/office/drawing/2014/main" id="{58D25DEA-B851-8FB3-961F-D43B004903E2}"/>
              </a:ext>
            </a:extLst>
          </p:cNvPr>
          <p:cNvSpPr>
            <a:spLocks noGrp="1"/>
          </p:cNvSpPr>
          <p:nvPr>
            <p:ph idx="1"/>
          </p:nvPr>
        </p:nvSpPr>
        <p:spPr/>
        <p:txBody>
          <a:bodyPr/>
          <a:lstStyle/>
          <a:p>
            <a:pPr marL="0" indent="0">
              <a:buNone/>
            </a:pPr>
            <a:r>
              <a:rPr lang="en-US" dirty="0"/>
              <a:t>Total error = Irreducible Error +  </a:t>
            </a:r>
            <a:r>
              <a:rPr lang="en-US" dirty="0">
                <a:solidFill>
                  <a:srgbClr val="FF0000"/>
                </a:solidFill>
              </a:rPr>
              <a:t>Bias</a:t>
            </a:r>
            <a:r>
              <a:rPr lang="en-US" baseline="30000" dirty="0">
                <a:solidFill>
                  <a:srgbClr val="FF0000"/>
                </a:solidFill>
              </a:rPr>
              <a:t>2</a:t>
            </a:r>
            <a:r>
              <a:rPr lang="en-US" dirty="0"/>
              <a:t> +  </a:t>
            </a:r>
            <a:r>
              <a:rPr lang="en-US" dirty="0">
                <a:solidFill>
                  <a:srgbClr val="7030A0"/>
                </a:solidFill>
              </a:rPr>
              <a:t>Variance </a:t>
            </a:r>
          </a:p>
          <a:p>
            <a:pPr marL="0" indent="0">
              <a:buNone/>
            </a:pPr>
            <a:endParaRPr lang="en-US" dirty="0"/>
          </a:p>
          <a:p>
            <a:pPr marL="0" indent="0">
              <a:buNone/>
            </a:pPr>
            <a:r>
              <a:rPr lang="en-US" dirty="0"/>
              <a:t>Note also, if we use a test set that is small, we will have a large variance in our measurement of the error.</a:t>
            </a:r>
          </a:p>
          <a:p>
            <a:pPr marL="0" indent="0">
              <a:buNone/>
            </a:pPr>
            <a:endParaRPr lang="en-US" dirty="0"/>
          </a:p>
          <a:p>
            <a:pPr marL="0" indent="0">
              <a:buNone/>
            </a:pPr>
            <a:r>
              <a:rPr lang="en-US" dirty="0"/>
              <a:t>How to outrun this problem?</a:t>
            </a:r>
          </a:p>
          <a:p>
            <a:pPr marL="0" indent="0">
              <a:buNone/>
            </a:pPr>
            <a:r>
              <a:rPr lang="en-US" dirty="0"/>
              <a:t>Cross-validation  (take multiple testing sets and train model many times) (Expensive, re-trains model many times)  (Suited when data are scarce and re-training is not hard)</a:t>
            </a:r>
          </a:p>
          <a:p>
            <a:pPr marL="0" indent="0">
              <a:buNone/>
            </a:pPr>
            <a:endParaRPr lang="en-US" dirty="0"/>
          </a:p>
        </p:txBody>
      </p:sp>
    </p:spTree>
    <p:extLst>
      <p:ext uri="{BB962C8B-B14F-4D97-AF65-F5344CB8AC3E}">
        <p14:creationId xmlns:p14="http://schemas.microsoft.com/office/powerpoint/2010/main" val="2652240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128B0-5F33-5BA9-9D82-3EACB0C23FB0}"/>
              </a:ext>
            </a:extLst>
          </p:cNvPr>
          <p:cNvSpPr>
            <a:spLocks noGrp="1"/>
          </p:cNvSpPr>
          <p:nvPr>
            <p:ph type="title"/>
          </p:nvPr>
        </p:nvSpPr>
        <p:spPr/>
        <p:txBody>
          <a:bodyPr/>
          <a:lstStyle/>
          <a:p>
            <a:r>
              <a:rPr lang="en-US" dirty="0"/>
              <a:t>Simple attacks on model complexity</a:t>
            </a:r>
          </a:p>
        </p:txBody>
      </p:sp>
      <p:sp>
        <p:nvSpPr>
          <p:cNvPr id="3" name="Content Placeholder 2">
            <a:extLst>
              <a:ext uri="{FF2B5EF4-FFF2-40B4-BE49-F238E27FC236}">
                <a16:creationId xmlns:a16="http://schemas.microsoft.com/office/drawing/2014/main" id="{0114B2C1-3C8E-7C12-0B26-9A26F9A261ED}"/>
              </a:ext>
            </a:extLst>
          </p:cNvPr>
          <p:cNvSpPr>
            <a:spLocks noGrp="1"/>
          </p:cNvSpPr>
          <p:nvPr>
            <p:ph idx="1"/>
          </p:nvPr>
        </p:nvSpPr>
        <p:spPr/>
        <p:txBody>
          <a:bodyPr>
            <a:normAutofit/>
          </a:bodyPr>
          <a:lstStyle/>
          <a:p>
            <a:pPr marL="0" indent="0">
              <a:buNone/>
            </a:pPr>
            <a:r>
              <a:rPr lang="en-US" dirty="0"/>
              <a:t>“Simple” in the sense that they weigh the data mismatch against a function of the number of parameters, without considering the uncertainty in the parameters.</a:t>
            </a:r>
          </a:p>
          <a:p>
            <a:pPr marL="0" indent="0">
              <a:buNone/>
            </a:pPr>
            <a:endParaRPr lang="en-US" dirty="0"/>
          </a:p>
          <a:p>
            <a:r>
              <a:rPr lang="en-US" dirty="0"/>
              <a:t>Mallow’s C  (GOF score for multiple linear regression; for some linear regression problems equivalent to AIC) </a:t>
            </a:r>
          </a:p>
          <a:p>
            <a:r>
              <a:rPr lang="en-US" dirty="0"/>
              <a:t>Akaike Information Criterion  (</a:t>
            </a:r>
            <a:r>
              <a:rPr lang="en-US" dirty="0" err="1"/>
              <a:t>Hirotugu</a:t>
            </a:r>
            <a:r>
              <a:rPr lang="en-US" dirty="0"/>
              <a:t> Akaike, 1974) </a:t>
            </a:r>
          </a:p>
          <a:p>
            <a:r>
              <a:rPr lang="en-US" dirty="0"/>
              <a:t>Bayesian Information Criterion  (Gideon Schwartz, 1978)  </a:t>
            </a:r>
          </a:p>
          <a:p>
            <a:endParaRPr lang="en-US" dirty="0"/>
          </a:p>
        </p:txBody>
      </p:sp>
    </p:spTree>
    <p:extLst>
      <p:ext uri="{BB962C8B-B14F-4D97-AF65-F5344CB8AC3E}">
        <p14:creationId xmlns:p14="http://schemas.microsoft.com/office/powerpoint/2010/main" val="32366293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E87C9-C6DF-EF91-B5FF-7EBA45BC9D96}"/>
              </a:ext>
            </a:extLst>
          </p:cNvPr>
          <p:cNvSpPr>
            <a:spLocks noGrp="1"/>
          </p:cNvSpPr>
          <p:nvPr>
            <p:ph type="title"/>
          </p:nvPr>
        </p:nvSpPr>
        <p:spPr/>
        <p:txBody>
          <a:bodyPr/>
          <a:lstStyle/>
          <a:p>
            <a:r>
              <a:rPr lang="en-US" dirty="0"/>
              <a:t>Information Criteria are loss function penalties for overcomplex models</a:t>
            </a:r>
          </a:p>
        </p:txBody>
      </p:sp>
      <p:sp>
        <p:nvSpPr>
          <p:cNvPr id="3" name="Content Placeholder 2">
            <a:extLst>
              <a:ext uri="{FF2B5EF4-FFF2-40B4-BE49-F238E27FC236}">
                <a16:creationId xmlns:a16="http://schemas.microsoft.com/office/drawing/2014/main" id="{3C944972-BEE3-00F4-DE5A-28E2544F4618}"/>
              </a:ext>
            </a:extLst>
          </p:cNvPr>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AIC = 2k           – 2 LL</a:t>
            </a:r>
          </a:p>
          <a:p>
            <a:r>
              <a:rPr lang="en-US" dirty="0">
                <a:latin typeface="Times New Roman" panose="02020603050405020304" pitchFamily="18" charset="0"/>
                <a:cs typeface="Times New Roman" panose="02020603050405020304" pitchFamily="18" charset="0"/>
              </a:rPr>
              <a:t>BIC = k log(N)  – 2 LL</a:t>
            </a:r>
          </a:p>
          <a:p>
            <a:pPr marL="0" indent="0">
              <a:buNone/>
            </a:pPr>
            <a:endParaRPr lang="en-US" dirty="0"/>
          </a:p>
          <a:p>
            <a:pPr marL="0" indent="0">
              <a:buNone/>
            </a:pPr>
            <a:r>
              <a:rPr lang="en-US" dirty="0"/>
              <a:t>Both are penalties for complexity cast as terms in the loss function</a:t>
            </a:r>
          </a:p>
          <a:p>
            <a:pPr marL="0" indent="0">
              <a:buNone/>
            </a:pPr>
            <a:r>
              <a:rPr lang="en-US" dirty="0"/>
              <a:t>BIC penalizes parameters more harshly</a:t>
            </a:r>
          </a:p>
          <a:p>
            <a:pPr marL="0" indent="0">
              <a:buNone/>
            </a:pPr>
            <a:r>
              <a:rPr lang="en-US" dirty="0"/>
              <a:t>AIC has a frequentist/</a:t>
            </a:r>
            <a:r>
              <a:rPr lang="en-US"/>
              <a:t>information theory </a:t>
            </a:r>
            <a:r>
              <a:rPr lang="en-US" dirty="0"/>
              <a:t>motivation</a:t>
            </a:r>
          </a:p>
        </p:txBody>
      </p:sp>
      <p:sp>
        <p:nvSpPr>
          <p:cNvPr id="4" name="Rectangle 3">
            <a:extLst>
              <a:ext uri="{FF2B5EF4-FFF2-40B4-BE49-F238E27FC236}">
                <a16:creationId xmlns:a16="http://schemas.microsoft.com/office/drawing/2014/main" id="{4DACCC50-E530-6214-479F-C709D51DF1F6}"/>
              </a:ext>
            </a:extLst>
          </p:cNvPr>
          <p:cNvSpPr/>
          <p:nvPr/>
        </p:nvSpPr>
        <p:spPr>
          <a:xfrm>
            <a:off x="6528039" y="1972126"/>
            <a:ext cx="3870355" cy="646331"/>
          </a:xfrm>
          <a:prstGeom prst="rect">
            <a:avLst/>
          </a:prstGeom>
        </p:spPr>
        <p:txBody>
          <a:bodyPr wrap="none">
            <a:spAutoFit/>
          </a:bodyPr>
          <a:lstStyle/>
          <a:p>
            <a:r>
              <a:rPr lang="en-US" dirty="0"/>
              <a:t>k – number of parameters in the model</a:t>
            </a:r>
          </a:p>
          <a:p>
            <a:r>
              <a:rPr lang="en-US" dirty="0"/>
              <a:t>N – number of data points</a:t>
            </a:r>
          </a:p>
        </p:txBody>
      </p:sp>
    </p:spTree>
    <p:extLst>
      <p:ext uri="{BB962C8B-B14F-4D97-AF65-F5344CB8AC3E}">
        <p14:creationId xmlns:p14="http://schemas.microsoft.com/office/powerpoint/2010/main" val="1086492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20FC42-FE15-BBA5-0422-5D43297C44D5}"/>
              </a:ext>
            </a:extLst>
          </p:cNvPr>
          <p:cNvPicPr>
            <a:picLocks noChangeAspect="1"/>
          </p:cNvPicPr>
          <p:nvPr/>
        </p:nvPicPr>
        <p:blipFill>
          <a:blip r:embed="rId2"/>
          <a:stretch>
            <a:fillRect/>
          </a:stretch>
        </p:blipFill>
        <p:spPr>
          <a:xfrm>
            <a:off x="2579731" y="5345660"/>
            <a:ext cx="3670301" cy="1512340"/>
          </a:xfrm>
          <a:prstGeom prst="rect">
            <a:avLst/>
          </a:prstGeom>
        </p:spPr>
      </p:pic>
      <p:sp>
        <p:nvSpPr>
          <p:cNvPr id="2" name="Title 1">
            <a:extLst>
              <a:ext uri="{FF2B5EF4-FFF2-40B4-BE49-F238E27FC236}">
                <a16:creationId xmlns:a16="http://schemas.microsoft.com/office/drawing/2014/main" id="{339DB34E-9CF3-FD2A-4DD8-4CBF8224BE44}"/>
              </a:ext>
            </a:extLst>
          </p:cNvPr>
          <p:cNvSpPr>
            <a:spLocks noGrp="1"/>
          </p:cNvSpPr>
          <p:nvPr>
            <p:ph type="title"/>
          </p:nvPr>
        </p:nvSpPr>
        <p:spPr>
          <a:xfrm>
            <a:off x="838200" y="80317"/>
            <a:ext cx="10515600" cy="1325563"/>
          </a:xfrm>
        </p:spPr>
        <p:txBody>
          <a:bodyPr/>
          <a:lstStyle/>
          <a:p>
            <a:r>
              <a:rPr lang="en-US" dirty="0"/>
              <a:t>Lloyd’s algorithm for k-means</a:t>
            </a:r>
          </a:p>
        </p:txBody>
      </p:sp>
      <p:pic>
        <p:nvPicPr>
          <p:cNvPr id="6" name="Content Placeholder 5">
            <a:extLst>
              <a:ext uri="{FF2B5EF4-FFF2-40B4-BE49-F238E27FC236}">
                <a16:creationId xmlns:a16="http://schemas.microsoft.com/office/drawing/2014/main" id="{11BA687E-7B23-1E29-3335-00F8A760232E}"/>
              </a:ext>
            </a:extLst>
          </p:cNvPr>
          <p:cNvPicPr>
            <a:picLocks noGrp="1" noChangeAspect="1"/>
          </p:cNvPicPr>
          <p:nvPr>
            <p:ph idx="1"/>
          </p:nvPr>
        </p:nvPicPr>
        <p:blipFill>
          <a:blip r:embed="rId3"/>
          <a:stretch>
            <a:fillRect/>
          </a:stretch>
        </p:blipFill>
        <p:spPr>
          <a:xfrm>
            <a:off x="1759357" y="3596103"/>
            <a:ext cx="6896100" cy="1491773"/>
          </a:xfrm>
        </p:spPr>
      </p:pic>
      <p:sp>
        <p:nvSpPr>
          <p:cNvPr id="7" name="Rectangle 6">
            <a:extLst>
              <a:ext uri="{FF2B5EF4-FFF2-40B4-BE49-F238E27FC236}">
                <a16:creationId xmlns:a16="http://schemas.microsoft.com/office/drawing/2014/main" id="{37C02C7A-0673-1E03-B8B4-E56EC0C1D81E}"/>
              </a:ext>
            </a:extLst>
          </p:cNvPr>
          <p:cNvSpPr/>
          <p:nvPr/>
        </p:nvSpPr>
        <p:spPr>
          <a:xfrm>
            <a:off x="788217" y="1465430"/>
            <a:ext cx="8063683" cy="5262979"/>
          </a:xfrm>
          <a:prstGeom prst="rect">
            <a:avLst/>
          </a:prstGeom>
        </p:spPr>
        <p:txBody>
          <a:bodyPr wrap="square">
            <a:spAutoFit/>
          </a:bodyPr>
          <a:lstStyle/>
          <a:p>
            <a:r>
              <a:rPr lang="en-US" sz="2800" dirty="0"/>
              <a:t>Start with k</a:t>
            </a:r>
          </a:p>
          <a:p>
            <a:endParaRPr lang="en-US" sz="2800" dirty="0"/>
          </a:p>
          <a:p>
            <a:r>
              <a:rPr lang="en-US" sz="2800" dirty="0"/>
              <a:t>0.  Assign  initial  group assignments </a:t>
            </a:r>
            <a:r>
              <a:rPr lang="en-US" sz="2800" dirty="0" err="1"/>
              <a:t>r</a:t>
            </a:r>
            <a:r>
              <a:rPr lang="en-US" sz="2800" baseline="-25000" dirty="0" err="1"/>
              <a:t>nk</a:t>
            </a:r>
            <a:r>
              <a:rPr lang="en-US" sz="2800" dirty="0"/>
              <a:t> somehow</a:t>
            </a:r>
          </a:p>
          <a:p>
            <a:endParaRPr lang="en-US" sz="2800" dirty="0"/>
          </a:p>
          <a:p>
            <a:pPr marL="342900" indent="-342900">
              <a:buAutoNum type="arabicPeriod"/>
            </a:pPr>
            <a:r>
              <a:rPr lang="en-US" sz="2800" dirty="0"/>
              <a:t>Find group assignments using   ||x-</a:t>
            </a:r>
            <a:r>
              <a:rPr lang="en-US" sz="2800" dirty="0" err="1"/>
              <a:t>μ</a:t>
            </a:r>
            <a:r>
              <a:rPr lang="en-US" sz="2800" dirty="0"/>
              <a:t>||</a:t>
            </a:r>
            <a:r>
              <a:rPr lang="en-US" sz="2800" baseline="30000" dirty="0"/>
              <a:t>2</a:t>
            </a:r>
          </a:p>
          <a:p>
            <a:pPr marL="342900" indent="-342900">
              <a:buAutoNum type="arabicPeriod"/>
            </a:pPr>
            <a:endParaRPr lang="en-US" sz="2800" dirty="0"/>
          </a:p>
          <a:p>
            <a:pPr marL="342900" indent="-342900">
              <a:buAutoNum type="arabicPeriod"/>
            </a:pPr>
            <a:endParaRPr lang="en-US" sz="2800" dirty="0"/>
          </a:p>
          <a:p>
            <a:endParaRPr lang="en-US" sz="2800" dirty="0"/>
          </a:p>
          <a:p>
            <a:pPr marL="514350" indent="-514350">
              <a:buAutoNum type="arabicPeriod" startAt="2"/>
            </a:pPr>
            <a:r>
              <a:rPr lang="en-US" sz="2800" dirty="0"/>
              <a:t>Update group assignments given </a:t>
            </a:r>
            <a:r>
              <a:rPr lang="en-US" sz="2800" dirty="0" err="1"/>
              <a:t>mediods</a:t>
            </a:r>
            <a:r>
              <a:rPr lang="en-US" sz="2800" dirty="0"/>
              <a:t> </a:t>
            </a:r>
          </a:p>
          <a:p>
            <a:pPr marL="514350" indent="-514350">
              <a:buAutoNum type="arabicPeriod" startAt="2"/>
            </a:pPr>
            <a:endParaRPr lang="en-US" sz="2800" dirty="0"/>
          </a:p>
          <a:p>
            <a:endParaRPr lang="en-US" sz="2800" dirty="0"/>
          </a:p>
          <a:p>
            <a:r>
              <a:rPr lang="en-US" sz="2800" dirty="0"/>
              <a:t>repeat 1.</a:t>
            </a:r>
          </a:p>
        </p:txBody>
      </p:sp>
      <p:sp>
        <p:nvSpPr>
          <p:cNvPr id="10" name="Rectangle 9">
            <a:extLst>
              <a:ext uri="{FF2B5EF4-FFF2-40B4-BE49-F238E27FC236}">
                <a16:creationId xmlns:a16="http://schemas.microsoft.com/office/drawing/2014/main" id="{BEC7568F-F8E7-3347-F3E1-46AF731265CF}"/>
              </a:ext>
            </a:extLst>
          </p:cNvPr>
          <p:cNvSpPr/>
          <p:nvPr/>
        </p:nvSpPr>
        <p:spPr>
          <a:xfrm>
            <a:off x="8673284" y="3912898"/>
            <a:ext cx="3518717" cy="954107"/>
          </a:xfrm>
          <a:prstGeom prst="rect">
            <a:avLst/>
          </a:prstGeom>
        </p:spPr>
        <p:txBody>
          <a:bodyPr wrap="square">
            <a:spAutoFit/>
          </a:bodyPr>
          <a:lstStyle/>
          <a:p>
            <a:r>
              <a:rPr lang="en-US" sz="2800" dirty="0"/>
              <a:t>assign each point to the nearest cluster</a:t>
            </a:r>
          </a:p>
        </p:txBody>
      </p:sp>
      <p:sp>
        <p:nvSpPr>
          <p:cNvPr id="11" name="Rectangle 10">
            <a:extLst>
              <a:ext uri="{FF2B5EF4-FFF2-40B4-BE49-F238E27FC236}">
                <a16:creationId xmlns:a16="http://schemas.microsoft.com/office/drawing/2014/main" id="{93836D43-DE76-2F53-5E1C-9F894502E429}"/>
              </a:ext>
            </a:extLst>
          </p:cNvPr>
          <p:cNvSpPr/>
          <p:nvPr/>
        </p:nvSpPr>
        <p:spPr>
          <a:xfrm>
            <a:off x="8642100" y="5345660"/>
            <a:ext cx="3518717" cy="1384995"/>
          </a:xfrm>
          <a:prstGeom prst="rect">
            <a:avLst/>
          </a:prstGeom>
        </p:spPr>
        <p:txBody>
          <a:bodyPr wrap="square">
            <a:spAutoFit/>
          </a:bodyPr>
          <a:lstStyle/>
          <a:p>
            <a:r>
              <a:rPr lang="en-US" sz="2800" dirty="0"/>
              <a:t>change cluster center to the mean of the points</a:t>
            </a:r>
          </a:p>
        </p:txBody>
      </p:sp>
      <p:pic>
        <p:nvPicPr>
          <p:cNvPr id="12" name="Content Placeholder 4">
            <a:extLst>
              <a:ext uri="{FF2B5EF4-FFF2-40B4-BE49-F238E27FC236}">
                <a16:creationId xmlns:a16="http://schemas.microsoft.com/office/drawing/2014/main" id="{32293B05-CD44-B429-683E-8C8BB3F07C8F}"/>
              </a:ext>
            </a:extLst>
          </p:cNvPr>
          <p:cNvPicPr>
            <a:picLocks noChangeAspect="1"/>
          </p:cNvPicPr>
          <p:nvPr/>
        </p:nvPicPr>
        <p:blipFill>
          <a:blip r:embed="rId4"/>
          <a:stretch>
            <a:fillRect/>
          </a:stretch>
        </p:blipFill>
        <p:spPr>
          <a:xfrm>
            <a:off x="8541156" y="445179"/>
            <a:ext cx="3409861" cy="3209935"/>
          </a:xfrm>
          <a:prstGeom prst="rect">
            <a:avLst/>
          </a:prstGeom>
        </p:spPr>
      </p:pic>
    </p:spTree>
    <p:extLst>
      <p:ext uri="{BB962C8B-B14F-4D97-AF65-F5344CB8AC3E}">
        <p14:creationId xmlns:p14="http://schemas.microsoft.com/office/powerpoint/2010/main" val="4214568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20FC42-FE15-BBA5-0422-5D43297C44D5}"/>
              </a:ext>
            </a:extLst>
          </p:cNvPr>
          <p:cNvPicPr>
            <a:picLocks noChangeAspect="1"/>
          </p:cNvPicPr>
          <p:nvPr/>
        </p:nvPicPr>
        <p:blipFill>
          <a:blip r:embed="rId2"/>
          <a:stretch>
            <a:fillRect/>
          </a:stretch>
        </p:blipFill>
        <p:spPr>
          <a:xfrm>
            <a:off x="2425697" y="5345660"/>
            <a:ext cx="3670301" cy="1512340"/>
          </a:xfrm>
          <a:prstGeom prst="rect">
            <a:avLst/>
          </a:prstGeom>
        </p:spPr>
      </p:pic>
      <p:sp>
        <p:nvSpPr>
          <p:cNvPr id="2" name="Title 1">
            <a:extLst>
              <a:ext uri="{FF2B5EF4-FFF2-40B4-BE49-F238E27FC236}">
                <a16:creationId xmlns:a16="http://schemas.microsoft.com/office/drawing/2014/main" id="{339DB34E-9CF3-FD2A-4DD8-4CBF8224BE44}"/>
              </a:ext>
            </a:extLst>
          </p:cNvPr>
          <p:cNvSpPr>
            <a:spLocks noGrp="1"/>
          </p:cNvSpPr>
          <p:nvPr>
            <p:ph type="title"/>
          </p:nvPr>
        </p:nvSpPr>
        <p:spPr>
          <a:xfrm>
            <a:off x="838200" y="80317"/>
            <a:ext cx="10515600" cy="1325563"/>
          </a:xfrm>
        </p:spPr>
        <p:txBody>
          <a:bodyPr/>
          <a:lstStyle/>
          <a:p>
            <a:r>
              <a:rPr lang="en-US" dirty="0"/>
              <a:t>Soft k-means</a:t>
            </a:r>
          </a:p>
        </p:txBody>
      </p:sp>
      <p:sp>
        <p:nvSpPr>
          <p:cNvPr id="7" name="Rectangle 6">
            <a:extLst>
              <a:ext uri="{FF2B5EF4-FFF2-40B4-BE49-F238E27FC236}">
                <a16:creationId xmlns:a16="http://schemas.microsoft.com/office/drawing/2014/main" id="{37C02C7A-0673-1E03-B8B4-E56EC0C1D81E}"/>
              </a:ext>
            </a:extLst>
          </p:cNvPr>
          <p:cNvSpPr/>
          <p:nvPr/>
        </p:nvSpPr>
        <p:spPr>
          <a:xfrm>
            <a:off x="788218" y="1465430"/>
            <a:ext cx="7853882" cy="2677656"/>
          </a:xfrm>
          <a:prstGeom prst="rect">
            <a:avLst/>
          </a:prstGeom>
        </p:spPr>
        <p:txBody>
          <a:bodyPr wrap="square">
            <a:spAutoFit/>
          </a:bodyPr>
          <a:lstStyle/>
          <a:p>
            <a:r>
              <a:rPr lang="en-US" sz="2800" dirty="0"/>
              <a:t>If the </a:t>
            </a:r>
            <a:r>
              <a:rPr lang="en-US" sz="2800" dirty="0" err="1"/>
              <a:t>argmin</a:t>
            </a:r>
            <a:r>
              <a:rPr lang="en-US" sz="2800" dirty="0"/>
              <a:t> |x – </a:t>
            </a:r>
            <a:r>
              <a:rPr lang="en-US" sz="2800" dirty="0" err="1"/>
              <a:t>μ</a:t>
            </a:r>
            <a:r>
              <a:rPr lang="en-US" sz="2800" dirty="0"/>
              <a:t>| term displeases you, we can use weighted sums (of a function of distance) to put each point a little bit in each class </a:t>
            </a:r>
          </a:p>
          <a:p>
            <a:endParaRPr lang="en-US" sz="2800" dirty="0"/>
          </a:p>
          <a:p>
            <a:r>
              <a:rPr lang="en-US" sz="2800" dirty="0"/>
              <a:t>Assign “degree of assignment” for each point n to each class k </a:t>
            </a:r>
          </a:p>
        </p:txBody>
      </p:sp>
      <p:sp>
        <p:nvSpPr>
          <p:cNvPr id="10" name="Rectangle 9">
            <a:extLst>
              <a:ext uri="{FF2B5EF4-FFF2-40B4-BE49-F238E27FC236}">
                <a16:creationId xmlns:a16="http://schemas.microsoft.com/office/drawing/2014/main" id="{BEC7568F-F8E7-3347-F3E1-46AF731265CF}"/>
              </a:ext>
            </a:extLst>
          </p:cNvPr>
          <p:cNvSpPr/>
          <p:nvPr/>
        </p:nvSpPr>
        <p:spPr>
          <a:xfrm>
            <a:off x="8642099" y="4037692"/>
            <a:ext cx="3518717" cy="954107"/>
          </a:xfrm>
          <a:prstGeom prst="rect">
            <a:avLst/>
          </a:prstGeom>
        </p:spPr>
        <p:txBody>
          <a:bodyPr wrap="square">
            <a:spAutoFit/>
          </a:bodyPr>
          <a:lstStyle/>
          <a:p>
            <a:r>
              <a:rPr lang="en-US" sz="2800" dirty="0"/>
              <a:t>assign part of each point to each cluster</a:t>
            </a:r>
          </a:p>
        </p:txBody>
      </p:sp>
      <p:sp>
        <p:nvSpPr>
          <p:cNvPr id="11" name="Rectangle 10">
            <a:extLst>
              <a:ext uri="{FF2B5EF4-FFF2-40B4-BE49-F238E27FC236}">
                <a16:creationId xmlns:a16="http://schemas.microsoft.com/office/drawing/2014/main" id="{93836D43-DE76-2F53-5E1C-9F894502E429}"/>
              </a:ext>
            </a:extLst>
          </p:cNvPr>
          <p:cNvSpPr/>
          <p:nvPr/>
        </p:nvSpPr>
        <p:spPr>
          <a:xfrm>
            <a:off x="8642100" y="5345660"/>
            <a:ext cx="3518717" cy="1384995"/>
          </a:xfrm>
          <a:prstGeom prst="rect">
            <a:avLst/>
          </a:prstGeom>
        </p:spPr>
        <p:txBody>
          <a:bodyPr wrap="square">
            <a:spAutoFit/>
          </a:bodyPr>
          <a:lstStyle/>
          <a:p>
            <a:r>
              <a:rPr lang="en-US" sz="2800" dirty="0"/>
              <a:t>change cluster center to the mean of the points</a:t>
            </a:r>
          </a:p>
        </p:txBody>
      </p:sp>
      <p:pic>
        <p:nvPicPr>
          <p:cNvPr id="12" name="Content Placeholder 4">
            <a:extLst>
              <a:ext uri="{FF2B5EF4-FFF2-40B4-BE49-F238E27FC236}">
                <a16:creationId xmlns:a16="http://schemas.microsoft.com/office/drawing/2014/main" id="{32293B05-CD44-B429-683E-8C8BB3F07C8F}"/>
              </a:ext>
            </a:extLst>
          </p:cNvPr>
          <p:cNvPicPr>
            <a:picLocks noChangeAspect="1"/>
          </p:cNvPicPr>
          <p:nvPr/>
        </p:nvPicPr>
        <p:blipFill>
          <a:blip r:embed="rId3"/>
          <a:stretch>
            <a:fillRect/>
          </a:stretch>
        </p:blipFill>
        <p:spPr>
          <a:xfrm>
            <a:off x="8541156" y="445179"/>
            <a:ext cx="3409861" cy="3209935"/>
          </a:xfrm>
          <a:prstGeom prst="rect">
            <a:avLst/>
          </a:prstGeom>
        </p:spPr>
      </p:pic>
      <p:pic>
        <p:nvPicPr>
          <p:cNvPr id="3" name="Picture 2">
            <a:extLst>
              <a:ext uri="{FF2B5EF4-FFF2-40B4-BE49-F238E27FC236}">
                <a16:creationId xmlns:a16="http://schemas.microsoft.com/office/drawing/2014/main" id="{41D2B8C8-B414-D761-8EE4-A9AEFE5BEA5F}"/>
              </a:ext>
            </a:extLst>
          </p:cNvPr>
          <p:cNvPicPr>
            <a:picLocks noChangeAspect="1"/>
          </p:cNvPicPr>
          <p:nvPr/>
        </p:nvPicPr>
        <p:blipFill>
          <a:blip r:embed="rId4"/>
          <a:stretch>
            <a:fillRect/>
          </a:stretch>
        </p:blipFill>
        <p:spPr>
          <a:xfrm>
            <a:off x="1481532" y="3985117"/>
            <a:ext cx="5558633" cy="1006682"/>
          </a:xfrm>
          <a:prstGeom prst="rect">
            <a:avLst/>
          </a:prstGeom>
        </p:spPr>
      </p:pic>
      <p:sp>
        <p:nvSpPr>
          <p:cNvPr id="8" name="Rectangle 7">
            <a:extLst>
              <a:ext uri="{FF2B5EF4-FFF2-40B4-BE49-F238E27FC236}">
                <a16:creationId xmlns:a16="http://schemas.microsoft.com/office/drawing/2014/main" id="{AFAB03A3-73FC-67B3-2C24-507429F9A329}"/>
              </a:ext>
            </a:extLst>
          </p:cNvPr>
          <p:cNvSpPr/>
          <p:nvPr/>
        </p:nvSpPr>
        <p:spPr>
          <a:xfrm>
            <a:off x="368670" y="5172903"/>
            <a:ext cx="8106771" cy="400110"/>
          </a:xfrm>
          <a:prstGeom prst="rect">
            <a:avLst/>
          </a:prstGeom>
        </p:spPr>
        <p:txBody>
          <a:bodyPr wrap="none">
            <a:spAutoFit/>
          </a:bodyPr>
          <a:lstStyle/>
          <a:p>
            <a:r>
              <a:rPr lang="en-US" sz="2000" dirty="0"/>
              <a:t>Update means as weighted sum, interpreting exp(-β d(x, m)) as a probability</a:t>
            </a:r>
          </a:p>
        </p:txBody>
      </p:sp>
      <p:pic>
        <p:nvPicPr>
          <p:cNvPr id="13" name="Picture 12">
            <a:extLst>
              <a:ext uri="{FF2B5EF4-FFF2-40B4-BE49-F238E27FC236}">
                <a16:creationId xmlns:a16="http://schemas.microsoft.com/office/drawing/2014/main" id="{8DF52B01-13F2-EF30-7C77-D9DF6FC5D1C9}"/>
              </a:ext>
            </a:extLst>
          </p:cNvPr>
          <p:cNvPicPr>
            <a:picLocks noChangeAspect="1"/>
          </p:cNvPicPr>
          <p:nvPr/>
        </p:nvPicPr>
        <p:blipFill>
          <a:blip r:embed="rId5"/>
          <a:stretch>
            <a:fillRect/>
          </a:stretch>
        </p:blipFill>
        <p:spPr>
          <a:xfrm>
            <a:off x="495484" y="6475830"/>
            <a:ext cx="1803400" cy="254000"/>
          </a:xfrm>
          <a:prstGeom prst="rect">
            <a:avLst/>
          </a:prstGeom>
        </p:spPr>
      </p:pic>
      <p:sp>
        <p:nvSpPr>
          <p:cNvPr id="15" name="Rectangle 14">
            <a:extLst>
              <a:ext uri="{FF2B5EF4-FFF2-40B4-BE49-F238E27FC236}">
                <a16:creationId xmlns:a16="http://schemas.microsoft.com/office/drawing/2014/main" id="{8227A8E3-C388-9479-0F27-4B59F3D2D1A9}"/>
              </a:ext>
            </a:extLst>
          </p:cNvPr>
          <p:cNvSpPr/>
          <p:nvPr/>
        </p:nvSpPr>
        <p:spPr>
          <a:xfrm>
            <a:off x="10839749" y="6488668"/>
            <a:ext cx="1321067" cy="369332"/>
          </a:xfrm>
          <a:prstGeom prst="rect">
            <a:avLst/>
          </a:prstGeom>
        </p:spPr>
        <p:txBody>
          <a:bodyPr wrap="none">
            <a:spAutoFit/>
          </a:bodyPr>
          <a:lstStyle/>
          <a:p>
            <a:r>
              <a:rPr lang="en-US" dirty="0"/>
              <a:t>MacKay 289</a:t>
            </a:r>
          </a:p>
        </p:txBody>
      </p:sp>
    </p:spTree>
    <p:extLst>
      <p:ext uri="{BB962C8B-B14F-4D97-AF65-F5344CB8AC3E}">
        <p14:creationId xmlns:p14="http://schemas.microsoft.com/office/powerpoint/2010/main" val="2749987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60626-EBBD-7207-62D9-83968F0383A5}"/>
              </a:ext>
            </a:extLst>
          </p:cNvPr>
          <p:cNvSpPr>
            <a:spLocks noGrp="1"/>
          </p:cNvSpPr>
          <p:nvPr>
            <p:ph type="title"/>
          </p:nvPr>
        </p:nvSpPr>
        <p:spPr/>
        <p:txBody>
          <a:bodyPr/>
          <a:lstStyle/>
          <a:p>
            <a:r>
              <a:rPr lang="en-US" dirty="0"/>
              <a:t>Soft k-means</a:t>
            </a:r>
          </a:p>
        </p:txBody>
      </p:sp>
      <p:sp>
        <p:nvSpPr>
          <p:cNvPr id="3" name="Content Placeholder 2">
            <a:extLst>
              <a:ext uri="{FF2B5EF4-FFF2-40B4-BE49-F238E27FC236}">
                <a16:creationId xmlns:a16="http://schemas.microsoft.com/office/drawing/2014/main" id="{660432FE-9358-65EB-829C-F6861BDAB251}"/>
              </a:ext>
            </a:extLst>
          </p:cNvPr>
          <p:cNvSpPr>
            <a:spLocks noGrp="1"/>
          </p:cNvSpPr>
          <p:nvPr>
            <p:ph idx="1"/>
          </p:nvPr>
        </p:nvSpPr>
        <p:spPr/>
        <p:txBody>
          <a:bodyPr/>
          <a:lstStyle/>
          <a:p>
            <a:r>
              <a:rPr lang="en-US" dirty="0"/>
              <a:t>“Stiffness” hyperparameter β (with units 1 / distance</a:t>
            </a:r>
            <a:r>
              <a:rPr lang="en-US" baseline="30000" dirty="0"/>
              <a:t>2</a:t>
            </a:r>
            <a:r>
              <a:rPr lang="en-US" dirty="0"/>
              <a:t>) changes the argmax function to a continuous function (easier to optimize by gradient descent) that is a ratio of normal densities</a:t>
            </a:r>
          </a:p>
          <a:p>
            <a:r>
              <a:rPr lang="en-US" dirty="0"/>
              <a:t>Boundaries are still straight lines but are transition regions with widths β</a:t>
            </a:r>
            <a:r>
              <a:rPr lang="en-US" baseline="30000" dirty="0"/>
              <a:t>-1/2</a:t>
            </a:r>
          </a:p>
          <a:p>
            <a:endParaRPr lang="en-US" baseline="30000" dirty="0"/>
          </a:p>
          <a:p>
            <a:r>
              <a:rPr lang="en-US" dirty="0"/>
              <a:t>How do you think we’re going to find β ? </a:t>
            </a:r>
          </a:p>
          <a:p>
            <a:endParaRPr lang="en-US" dirty="0"/>
          </a:p>
        </p:txBody>
      </p:sp>
    </p:spTree>
    <p:extLst>
      <p:ext uri="{BB962C8B-B14F-4D97-AF65-F5344CB8AC3E}">
        <p14:creationId xmlns:p14="http://schemas.microsoft.com/office/powerpoint/2010/main" val="758114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A1AE4-372D-A806-4792-26AF0A483BB0}"/>
              </a:ext>
            </a:extLst>
          </p:cNvPr>
          <p:cNvSpPr>
            <a:spLocks noGrp="1"/>
          </p:cNvSpPr>
          <p:nvPr>
            <p:ph type="title"/>
          </p:nvPr>
        </p:nvSpPr>
        <p:spPr/>
        <p:txBody>
          <a:bodyPr>
            <a:normAutofit fontScale="90000"/>
          </a:bodyPr>
          <a:lstStyle/>
          <a:p>
            <a:r>
              <a:rPr lang="en-US" dirty="0"/>
              <a:t>This worked because we inferred the class identities; these are a relevant variable that was hidden from our direct view.</a:t>
            </a:r>
          </a:p>
        </p:txBody>
      </p:sp>
      <p:sp>
        <p:nvSpPr>
          <p:cNvPr id="3" name="Content Placeholder 2">
            <a:extLst>
              <a:ext uri="{FF2B5EF4-FFF2-40B4-BE49-F238E27FC236}">
                <a16:creationId xmlns:a16="http://schemas.microsoft.com/office/drawing/2014/main" id="{D669D15E-61A7-573E-E07E-1A27D0837A3C}"/>
              </a:ext>
            </a:extLst>
          </p:cNvPr>
          <p:cNvSpPr>
            <a:spLocks noGrp="1"/>
          </p:cNvSpPr>
          <p:nvPr>
            <p:ph idx="1"/>
          </p:nvPr>
        </p:nvSpPr>
        <p:spPr>
          <a:xfrm>
            <a:off x="838200" y="2288204"/>
            <a:ext cx="10515600" cy="4351338"/>
          </a:xfrm>
        </p:spPr>
        <p:txBody>
          <a:bodyPr/>
          <a:lstStyle/>
          <a:p>
            <a:r>
              <a:rPr lang="en-US" dirty="0"/>
              <a:t>Instead of just inferring the densities (and mixing parameters) we interred a class identity</a:t>
            </a:r>
          </a:p>
          <a:p>
            <a:endParaRPr lang="en-US" dirty="0"/>
          </a:p>
          <a:p>
            <a:r>
              <a:rPr lang="en-US" dirty="0"/>
              <a:t>“Latent variable” is jargon for this kind of variable that was known by the generating process but that must be inferred </a:t>
            </a:r>
          </a:p>
        </p:txBody>
      </p:sp>
    </p:spTree>
    <p:extLst>
      <p:ext uri="{BB962C8B-B14F-4D97-AF65-F5344CB8AC3E}">
        <p14:creationId xmlns:p14="http://schemas.microsoft.com/office/powerpoint/2010/main" val="1765825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2D169C7-7B8B-64E6-796E-C5922F0AEBF5}"/>
              </a:ext>
            </a:extLst>
          </p:cNvPr>
          <p:cNvPicPr>
            <a:picLocks noGrp="1" noChangeAspect="1"/>
          </p:cNvPicPr>
          <p:nvPr>
            <p:ph idx="1"/>
          </p:nvPr>
        </p:nvPicPr>
        <p:blipFill>
          <a:blip r:embed="rId2"/>
          <a:stretch>
            <a:fillRect/>
          </a:stretch>
        </p:blipFill>
        <p:spPr>
          <a:xfrm>
            <a:off x="58142" y="163344"/>
            <a:ext cx="7422776" cy="6694656"/>
          </a:xfrm>
        </p:spPr>
      </p:pic>
      <p:sp>
        <p:nvSpPr>
          <p:cNvPr id="6" name="Oval 5">
            <a:extLst>
              <a:ext uri="{FF2B5EF4-FFF2-40B4-BE49-F238E27FC236}">
                <a16:creationId xmlns:a16="http://schemas.microsoft.com/office/drawing/2014/main" id="{6A1B2C56-DC97-D5AE-E12A-3E31D62DD413}"/>
              </a:ext>
            </a:extLst>
          </p:cNvPr>
          <p:cNvSpPr/>
          <p:nvPr/>
        </p:nvSpPr>
        <p:spPr>
          <a:xfrm>
            <a:off x="5749274" y="1600647"/>
            <a:ext cx="1667435" cy="1387737"/>
          </a:xfrm>
          <a:prstGeom prst="ellipse">
            <a:avLst/>
          </a:prstGeom>
          <a:solidFill>
            <a:srgbClr val="FF0000">
              <a:alpha val="36078"/>
            </a:srgb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4F9055A2-D9C6-425C-71B1-6B6B80714B73}"/>
              </a:ext>
            </a:extLst>
          </p:cNvPr>
          <p:cNvSpPr/>
          <p:nvPr/>
        </p:nvSpPr>
        <p:spPr>
          <a:xfrm>
            <a:off x="2221676" y="2735130"/>
            <a:ext cx="2452744" cy="219224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644D0C4-651A-2CFB-469F-51491C9324AE}"/>
              </a:ext>
            </a:extLst>
          </p:cNvPr>
          <p:cNvSpPr/>
          <p:nvPr/>
        </p:nvSpPr>
        <p:spPr>
          <a:xfrm>
            <a:off x="5264282" y="1160033"/>
            <a:ext cx="2637417" cy="2268967"/>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7CEC25C7-078A-E283-634A-087336C07AB1}"/>
              </a:ext>
            </a:extLst>
          </p:cNvPr>
          <p:cNvSpPr/>
          <p:nvPr/>
        </p:nvSpPr>
        <p:spPr>
          <a:xfrm>
            <a:off x="2614330" y="3137383"/>
            <a:ext cx="1667435" cy="1387737"/>
          </a:xfrm>
          <a:prstGeom prst="ellipse">
            <a:avLst/>
          </a:prstGeom>
          <a:solidFill>
            <a:srgbClr val="0070C0">
              <a:alpha val="37647"/>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E96F6C55-CDEF-7092-08EA-F766EDE2F00E}"/>
              </a:ext>
            </a:extLst>
          </p:cNvPr>
          <p:cNvCxnSpPr>
            <a:cxnSpLocks/>
          </p:cNvCxnSpPr>
          <p:nvPr/>
        </p:nvCxnSpPr>
        <p:spPr>
          <a:xfrm>
            <a:off x="2311685" y="256854"/>
            <a:ext cx="4880225" cy="5000499"/>
          </a:xfrm>
          <a:prstGeom prst="line">
            <a:avLst/>
          </a:prstGeom>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id="{E2CC44A4-77AD-3484-DCFE-1EFAF6B3F55E}"/>
              </a:ext>
            </a:extLst>
          </p:cNvPr>
          <p:cNvSpPr txBox="1">
            <a:spLocks/>
          </p:cNvSpPr>
          <p:nvPr/>
        </p:nvSpPr>
        <p:spPr>
          <a:xfrm>
            <a:off x="8070780" y="1253330"/>
            <a:ext cx="3693130" cy="43769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Why normal / function of distance weights?</a:t>
            </a:r>
          </a:p>
          <a:p>
            <a:endParaRPr lang="en-US" dirty="0"/>
          </a:p>
          <a:p>
            <a:r>
              <a:rPr lang="en-US" dirty="0"/>
              <a:t>Achilles heel:  fit is catastrophically unstable if x</a:t>
            </a:r>
            <a:r>
              <a:rPr lang="en-US" baseline="-25000" dirty="0"/>
              <a:t>i</a:t>
            </a:r>
            <a:r>
              <a:rPr lang="en-US" dirty="0"/>
              <a:t> = </a:t>
            </a:r>
            <a:r>
              <a:rPr lang="en-US" dirty="0" err="1"/>
              <a:t>μ</a:t>
            </a:r>
            <a:r>
              <a:rPr lang="en-US" baseline="-25000" dirty="0" err="1"/>
              <a:t>k</a:t>
            </a:r>
            <a:r>
              <a:rPr lang="en-US" baseline="-25000" dirty="0"/>
              <a:t> </a:t>
            </a:r>
            <a:r>
              <a:rPr lang="en-US" dirty="0"/>
              <a:t>for any pair of </a:t>
            </a:r>
            <a:r>
              <a:rPr lang="en-US" dirty="0" err="1"/>
              <a:t>i</a:t>
            </a:r>
            <a:r>
              <a:rPr lang="en-US" dirty="0"/>
              <a:t> and k.</a:t>
            </a:r>
          </a:p>
        </p:txBody>
      </p:sp>
    </p:spTree>
    <p:extLst>
      <p:ext uri="{BB962C8B-B14F-4D97-AF65-F5344CB8AC3E}">
        <p14:creationId xmlns:p14="http://schemas.microsoft.com/office/powerpoint/2010/main" val="2003373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5BDBC-050D-B56F-EFD1-F7CF99407D0C}"/>
              </a:ext>
            </a:extLst>
          </p:cNvPr>
          <p:cNvSpPr>
            <a:spLocks noGrp="1"/>
          </p:cNvSpPr>
          <p:nvPr>
            <p:ph type="title"/>
          </p:nvPr>
        </p:nvSpPr>
        <p:spPr/>
        <p:txBody>
          <a:bodyPr>
            <a:normAutofit fontScale="90000"/>
          </a:bodyPr>
          <a:lstStyle/>
          <a:p>
            <a:r>
              <a:rPr lang="en-US" dirty="0"/>
              <a:t>E-M is a generalization of k-means to optimization with latent (often class identity) variables</a:t>
            </a:r>
          </a:p>
        </p:txBody>
      </p:sp>
      <p:pic>
        <p:nvPicPr>
          <p:cNvPr id="2052" name="Picture 4" descr="Fit a multivariate Gaussian mixture model by using the  expectation-maximization (EM) algorithm - The DO Loop">
            <a:extLst>
              <a:ext uri="{FF2B5EF4-FFF2-40B4-BE49-F238E27FC236}">
                <a16:creationId xmlns:a16="http://schemas.microsoft.com/office/drawing/2014/main" id="{66757AEB-EA20-F3BC-C98C-BFAC407EAA3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096000" y="2272886"/>
            <a:ext cx="5801784" cy="4351338"/>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E8DA0A38-BD4A-3822-0E03-845BC92CB6A2}"/>
              </a:ext>
            </a:extLst>
          </p:cNvPr>
          <p:cNvSpPr txBox="1">
            <a:spLocks/>
          </p:cNvSpPr>
          <p:nvPr/>
        </p:nvSpPr>
        <p:spPr>
          <a:xfrm>
            <a:off x="650295" y="2535219"/>
            <a:ext cx="4696406" cy="34390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“Soft” class membership:  probability-weighted average  </a:t>
            </a:r>
          </a:p>
          <a:p>
            <a:r>
              <a:rPr lang="en-US" dirty="0"/>
              <a:t>Different geometrical constraint at the boundary between two classes.</a:t>
            </a:r>
          </a:p>
          <a:p>
            <a:endParaRPr lang="en-US" dirty="0"/>
          </a:p>
          <a:p>
            <a:endParaRPr lang="en-US" dirty="0"/>
          </a:p>
        </p:txBody>
      </p:sp>
    </p:spTree>
    <p:extLst>
      <p:ext uri="{BB962C8B-B14F-4D97-AF65-F5344CB8AC3E}">
        <p14:creationId xmlns:p14="http://schemas.microsoft.com/office/powerpoint/2010/main" val="1320001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24185-A934-D83E-5A6F-F6B9BB5E8405}"/>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D88E03EC-6500-A0B9-76E4-60D1E6C26552}"/>
              </a:ext>
            </a:extLst>
          </p:cNvPr>
          <p:cNvPicPr>
            <a:picLocks noChangeAspect="1"/>
          </p:cNvPicPr>
          <p:nvPr/>
        </p:nvPicPr>
        <p:blipFill>
          <a:blip r:embed="rId2"/>
          <a:stretch>
            <a:fillRect/>
          </a:stretch>
        </p:blipFill>
        <p:spPr>
          <a:xfrm>
            <a:off x="0" y="181782"/>
            <a:ext cx="8171180" cy="6494435"/>
          </a:xfrm>
          <a:prstGeom prst="rect">
            <a:avLst/>
          </a:prstGeom>
        </p:spPr>
      </p:pic>
      <p:sp>
        <p:nvSpPr>
          <p:cNvPr id="6" name="Rectangle 5">
            <a:extLst>
              <a:ext uri="{FF2B5EF4-FFF2-40B4-BE49-F238E27FC236}">
                <a16:creationId xmlns:a16="http://schemas.microsoft.com/office/drawing/2014/main" id="{A44CD450-3308-6B0F-0D38-F519CFB52294}"/>
              </a:ext>
            </a:extLst>
          </p:cNvPr>
          <p:cNvSpPr/>
          <p:nvPr/>
        </p:nvSpPr>
        <p:spPr>
          <a:xfrm>
            <a:off x="7596618" y="1724698"/>
            <a:ext cx="3901439" cy="2308324"/>
          </a:xfrm>
          <a:prstGeom prst="rect">
            <a:avLst/>
          </a:prstGeom>
        </p:spPr>
        <p:txBody>
          <a:bodyPr wrap="square">
            <a:spAutoFit/>
          </a:bodyPr>
          <a:lstStyle/>
          <a:p>
            <a:r>
              <a:rPr lang="en-US" dirty="0"/>
              <a:t>Alternates between updating latent parameters (class labels) and model parameters (class means, variances). </a:t>
            </a:r>
          </a:p>
          <a:p>
            <a:endParaRPr lang="en-US" dirty="0"/>
          </a:p>
          <a:p>
            <a:r>
              <a:rPr lang="en-US" dirty="0"/>
              <a:t>This has a profoundly stabilizing effect on the data-likelihood-search procedure.  Frozen class memberships cut the dimensionality of the search.</a:t>
            </a:r>
          </a:p>
        </p:txBody>
      </p:sp>
    </p:spTree>
    <p:extLst>
      <p:ext uri="{BB962C8B-B14F-4D97-AF65-F5344CB8AC3E}">
        <p14:creationId xmlns:p14="http://schemas.microsoft.com/office/powerpoint/2010/main" val="293672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B55B93B5-7144-AB2B-1D93-F5564442DAA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2821" y="1290917"/>
            <a:ext cx="5819837" cy="497919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E728CCF-039F-92B0-A036-0B61928465DF}"/>
              </a:ext>
            </a:extLst>
          </p:cNvPr>
          <p:cNvSpPr/>
          <p:nvPr/>
        </p:nvSpPr>
        <p:spPr>
          <a:xfrm>
            <a:off x="6454588" y="258184"/>
            <a:ext cx="5604734" cy="5016758"/>
          </a:xfrm>
          <a:prstGeom prst="rect">
            <a:avLst/>
          </a:prstGeom>
        </p:spPr>
        <p:txBody>
          <a:bodyPr wrap="square">
            <a:spAutoFit/>
          </a:bodyPr>
          <a:lstStyle/>
          <a:p>
            <a:r>
              <a:rPr lang="en-US" sz="2000" dirty="0"/>
              <a:t>Clearly this approach gives us freedom to use many parameters.</a:t>
            </a:r>
          </a:p>
          <a:p>
            <a:endParaRPr lang="en-US" sz="2000" dirty="0"/>
          </a:p>
          <a:p>
            <a:r>
              <a:rPr lang="en-US" sz="2000" dirty="0"/>
              <a:t>This model (multivariate normal) finds quadratic decision boundaries, but any probability density would work as long as alternate steps estimate the class labels and use the class label estimates to maximize the parameters.</a:t>
            </a:r>
          </a:p>
          <a:p>
            <a:endParaRPr lang="en-US" sz="2000" dirty="0"/>
          </a:p>
          <a:p>
            <a:r>
              <a:rPr lang="en-US" sz="2000" dirty="0"/>
              <a:t>The caveats of k-means (convergence not guaranteed, different initializations give different answers, gets trapped in local minima, doesn’t know anything but data density) all apply</a:t>
            </a:r>
          </a:p>
          <a:p>
            <a:endParaRPr lang="en-US" sz="2000" dirty="0"/>
          </a:p>
          <a:p>
            <a:r>
              <a:rPr lang="en-US" sz="2000" dirty="0"/>
              <a:t>But we get fancy (and precise-looking mixing parameters, class assignments, and class densities) </a:t>
            </a:r>
          </a:p>
        </p:txBody>
      </p:sp>
      <p:sp>
        <p:nvSpPr>
          <p:cNvPr id="6" name="Rectangle 5">
            <a:extLst>
              <a:ext uri="{FF2B5EF4-FFF2-40B4-BE49-F238E27FC236}">
                <a16:creationId xmlns:a16="http://schemas.microsoft.com/office/drawing/2014/main" id="{1C201C04-EE4F-0ED5-462C-AEC2C813B418}"/>
              </a:ext>
            </a:extLst>
          </p:cNvPr>
          <p:cNvSpPr/>
          <p:nvPr/>
        </p:nvSpPr>
        <p:spPr>
          <a:xfrm>
            <a:off x="2087905" y="996889"/>
            <a:ext cx="3901439" cy="369332"/>
          </a:xfrm>
          <a:prstGeom prst="rect">
            <a:avLst/>
          </a:prstGeom>
        </p:spPr>
        <p:txBody>
          <a:bodyPr wrap="square">
            <a:spAutoFit/>
          </a:bodyPr>
          <a:lstStyle/>
          <a:p>
            <a:r>
              <a:rPr lang="en-US" dirty="0"/>
              <a:t>Old faithful geyser eruption timing </a:t>
            </a:r>
          </a:p>
        </p:txBody>
      </p:sp>
      <p:sp>
        <p:nvSpPr>
          <p:cNvPr id="4" name="Rectangle 3">
            <a:extLst>
              <a:ext uri="{FF2B5EF4-FFF2-40B4-BE49-F238E27FC236}">
                <a16:creationId xmlns:a16="http://schemas.microsoft.com/office/drawing/2014/main" id="{F0085853-4668-B084-796D-21C7D1E9603B}"/>
              </a:ext>
            </a:extLst>
          </p:cNvPr>
          <p:cNvSpPr/>
          <p:nvPr/>
        </p:nvSpPr>
        <p:spPr>
          <a:xfrm>
            <a:off x="3791196" y="6345415"/>
            <a:ext cx="8633885" cy="369332"/>
          </a:xfrm>
          <a:prstGeom prst="rect">
            <a:avLst/>
          </a:prstGeom>
        </p:spPr>
        <p:txBody>
          <a:bodyPr wrap="square">
            <a:spAutoFit/>
          </a:bodyPr>
          <a:lstStyle/>
          <a:p>
            <a:r>
              <a:rPr lang="en-US" dirty="0"/>
              <a:t>https://</a:t>
            </a:r>
            <a:r>
              <a:rPr lang="en-US" dirty="0" err="1"/>
              <a:t>commons.wikimedia.org</a:t>
            </a:r>
            <a:r>
              <a:rPr lang="en-US" dirty="0"/>
              <a:t>/wiki/</a:t>
            </a:r>
            <a:r>
              <a:rPr lang="en-US" dirty="0" err="1"/>
              <a:t>File:EM_Clustering_of_Old_Faithful_data.gif</a:t>
            </a:r>
            <a:endParaRPr lang="en-US" dirty="0"/>
          </a:p>
        </p:txBody>
      </p:sp>
    </p:spTree>
    <p:extLst>
      <p:ext uri="{BB962C8B-B14F-4D97-AF65-F5344CB8AC3E}">
        <p14:creationId xmlns:p14="http://schemas.microsoft.com/office/powerpoint/2010/main" val="6713353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3608</TotalTime>
  <Words>1056</Words>
  <Application>Microsoft Macintosh PowerPoint</Application>
  <PresentationFormat>Widescreen</PresentationFormat>
  <Paragraphs>119</Paragraphs>
  <Slides>18</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Corbel</vt:lpstr>
      <vt:lpstr>Gill Sans Light</vt:lpstr>
      <vt:lpstr>Times New Roman</vt:lpstr>
      <vt:lpstr>Office Theme</vt:lpstr>
      <vt:lpstr>soft k-means, expectation-maximization</vt:lpstr>
      <vt:lpstr>Lloyd’s algorithm for k-means</vt:lpstr>
      <vt:lpstr>Soft k-means</vt:lpstr>
      <vt:lpstr>Soft k-means</vt:lpstr>
      <vt:lpstr>This worked because we inferred the class identities; these are a relevant variable that was hidden from our direct view.</vt:lpstr>
      <vt:lpstr>PowerPoint Presentation</vt:lpstr>
      <vt:lpstr>E-M is a generalization of k-means to optimization with latent (often class identity) variables</vt:lpstr>
      <vt:lpstr>PowerPoint Presentation</vt:lpstr>
      <vt:lpstr>PowerPoint Presentation</vt:lpstr>
      <vt:lpstr>k-means</vt:lpstr>
      <vt:lpstr>k-means</vt:lpstr>
      <vt:lpstr>Expectation-maximization</vt:lpstr>
      <vt:lpstr>model selection</vt:lpstr>
      <vt:lpstr>Gaussian mixture model</vt:lpstr>
      <vt:lpstr>Testing / validation / training </vt:lpstr>
      <vt:lpstr>Bias-Variance decomposition</vt:lpstr>
      <vt:lpstr>Simple attacks on model complexity</vt:lpstr>
      <vt:lpstr>Information Criteria are loss function penalties for overcomplex models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 selection</dc:title>
  <dc:creator>Will Trimble</dc:creator>
  <cp:lastModifiedBy>Will Trimble</cp:lastModifiedBy>
  <cp:revision>6</cp:revision>
  <dcterms:created xsi:type="dcterms:W3CDTF">2022-05-08T21:57:59Z</dcterms:created>
  <dcterms:modified xsi:type="dcterms:W3CDTF">2023-01-24T18:17:32Z</dcterms:modified>
</cp:coreProperties>
</file>

<file path=docProps/thumbnail.jpeg>
</file>